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98" r:id="rId14"/>
    <p:sldId id="301" r:id="rId15"/>
    <p:sldId id="299" r:id="rId16"/>
    <p:sldId id="30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97" d="100"/>
          <a:sy n="97" d="100"/>
        </p:scale>
        <p:origin x="792" y="84"/>
      </p:cViewPr>
      <p:guideLst>
        <p:guide orient="horz" pos="2160"/>
        <p:guide pos="2880"/>
      </p:guideLst>
    </p:cSldViewPr>
  </p:slideViewPr>
  <p:outlineViewPr>
    <p:cViewPr>
      <p:scale>
        <a:sx n="33" d="100"/>
        <a:sy n="33" d="100"/>
      </p:scale>
      <p:origin x="0" y="4668"/>
    </p:cViewPr>
  </p:outlin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02899F-500D-4CB4-B1AB-EE254BEFF168}" type="datetimeFigureOut">
              <a:rPr lang="en-US" smtClean="0"/>
              <a:pPr/>
              <a:t>12/30/2019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F73660-4FD4-46E8-BA01-1265258D3239}" type="slidenum">
              <a:rPr lang="en-IN" smtClean="0"/>
              <a:pPr/>
              <a:t>‹#›</a:t>
            </a:fld>
            <a:endParaRPr lang="en-IN"/>
          </a:p>
        </p:txBody>
      </p:sp>
    </p:spTree>
    <p:extLst>
      <p:ext uri="{BB962C8B-B14F-4D97-AF65-F5344CB8AC3E}">
        <p14:creationId xmlns:p14="http://schemas.microsoft.com/office/powerpoint/2010/main" val="3098126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7EA27C68-DB52-480B-AE0E-0C8E12584A73}"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4BA36D6-BCEA-4AFA-9CF0-FE56120FA27A}" type="datetime1">
              <a:rPr lang="en-US" smtClean="0"/>
              <a:pPr/>
              <a:t>12/30/2019</a:t>
            </a:fld>
            <a:endParaRPr lang="en-US"/>
          </a:p>
        </p:txBody>
      </p:sp>
      <p:sp>
        <p:nvSpPr>
          <p:cNvPr id="5" name="Footer Placeholder 4"/>
          <p:cNvSpPr>
            <a:spLocks noGrp="1"/>
          </p:cNvSpPr>
          <p:nvPr>
            <p:ph type="ftr" sz="quarter" idx="11"/>
          </p:nvPr>
        </p:nvSpPr>
        <p:spPr/>
        <p:txBody>
          <a:bodyPr/>
          <a:lstStyle/>
          <a:p>
            <a:r>
              <a:rPr lang="en-IN" smtClean="0"/>
              <a:t>S K H M C KULSEKHARAM, DEPT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AB120F2-1688-49DA-8D00-F1558C233DF1}" type="datetime1">
              <a:rPr lang="en-US" smtClean="0"/>
              <a:pPr/>
              <a:t>12/30/2019</a:t>
            </a:fld>
            <a:endParaRPr lang="en-US"/>
          </a:p>
        </p:txBody>
      </p:sp>
      <p:sp>
        <p:nvSpPr>
          <p:cNvPr id="5" name="Footer Placeholder 4"/>
          <p:cNvSpPr>
            <a:spLocks noGrp="1"/>
          </p:cNvSpPr>
          <p:nvPr>
            <p:ph type="ftr" sz="quarter" idx="11"/>
          </p:nvPr>
        </p:nvSpPr>
        <p:spPr/>
        <p:txBody>
          <a:bodyPr/>
          <a:lstStyle/>
          <a:p>
            <a:r>
              <a:rPr lang="en-IN" smtClean="0"/>
              <a:t>S K H M C KULSEKHARAM, DEPT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1C31F37-1B7C-453C-8083-CDD7C5F205C5}" type="datetime1">
              <a:rPr lang="en-US" smtClean="0"/>
              <a:pPr/>
              <a:t>12/30/2019</a:t>
            </a:fld>
            <a:endParaRPr lang="en-US"/>
          </a:p>
        </p:txBody>
      </p:sp>
      <p:sp>
        <p:nvSpPr>
          <p:cNvPr id="5" name="Footer Placeholder 4"/>
          <p:cNvSpPr>
            <a:spLocks noGrp="1"/>
          </p:cNvSpPr>
          <p:nvPr>
            <p:ph type="ftr" sz="quarter" idx="11"/>
          </p:nvPr>
        </p:nvSpPr>
        <p:spPr/>
        <p:txBody>
          <a:bodyPr/>
          <a:lstStyle/>
          <a:p>
            <a:r>
              <a:rPr lang="en-IN" smtClean="0"/>
              <a:t>S K H M C KULSEKHARAM, DEPT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301625" y="1600200"/>
            <a:ext cx="8540750" cy="4498975"/>
          </a:xfrm>
        </p:spPr>
        <p:txBody>
          <a:bodyPr/>
          <a:lstStyle/>
          <a:p>
            <a:pPr lvl="0"/>
            <a:endParaRPr lang="en-US" noProof="0" smtClean="0"/>
          </a:p>
        </p:txBody>
      </p:sp>
      <p:sp>
        <p:nvSpPr>
          <p:cNvPr id="4" name="Rectangle 154"/>
          <p:cNvSpPr>
            <a:spLocks noGrp="1" noChangeArrowheads="1"/>
          </p:cNvSpPr>
          <p:nvPr>
            <p:ph type="dt" sz="half" idx="10"/>
          </p:nvPr>
        </p:nvSpPr>
        <p:spPr>
          <a:ln/>
        </p:spPr>
        <p:txBody>
          <a:bodyPr/>
          <a:lstStyle>
            <a:lvl1pPr>
              <a:defRPr/>
            </a:lvl1pPr>
          </a:lstStyle>
          <a:p>
            <a:pPr>
              <a:defRPr/>
            </a:pPr>
            <a:fld id="{ACEE9305-AE88-4FCB-BCD3-B2FCAEC7AF4E}" type="datetime1">
              <a:rPr lang="en-US" smtClean="0"/>
              <a:pPr>
                <a:defRPr/>
              </a:pPr>
              <a:t>12/30/2019</a:t>
            </a:fld>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r>
              <a:rPr lang="en-IN" smtClean="0"/>
              <a:t>S K H M C KULSEKHARAM, DEPT OF REPERTORY</a:t>
            </a:r>
            <a:endParaRPr lang="en-US"/>
          </a:p>
        </p:txBody>
      </p:sp>
      <p:sp>
        <p:nvSpPr>
          <p:cNvPr id="6" name="Rectangle 156"/>
          <p:cNvSpPr>
            <a:spLocks noGrp="1" noChangeArrowheads="1"/>
          </p:cNvSpPr>
          <p:nvPr>
            <p:ph type="sldNum" sz="quarter" idx="12"/>
          </p:nvPr>
        </p:nvSpPr>
        <p:spPr>
          <a:ln/>
        </p:spPr>
        <p:txBody>
          <a:bodyPr/>
          <a:lstStyle>
            <a:lvl1pPr>
              <a:defRPr/>
            </a:lvl1pPr>
          </a:lstStyle>
          <a:p>
            <a:pPr>
              <a:defRPr/>
            </a:pPr>
            <a:fld id="{F743BCD4-BA6E-4403-A65C-02FB07BFBFB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7EB34B2-BEEE-421A-9AC8-E3B31A7EC7B3}" type="datetime1">
              <a:rPr lang="en-US" smtClean="0"/>
              <a:pPr/>
              <a:t>12/30/2019</a:t>
            </a:fld>
            <a:endParaRPr lang="en-US"/>
          </a:p>
        </p:txBody>
      </p:sp>
      <p:sp>
        <p:nvSpPr>
          <p:cNvPr id="5" name="Footer Placeholder 4"/>
          <p:cNvSpPr>
            <a:spLocks noGrp="1"/>
          </p:cNvSpPr>
          <p:nvPr>
            <p:ph type="ftr" sz="quarter" idx="11"/>
          </p:nvPr>
        </p:nvSpPr>
        <p:spPr/>
        <p:txBody>
          <a:bodyPr/>
          <a:lstStyle/>
          <a:p>
            <a:r>
              <a:rPr lang="en-IN" smtClean="0"/>
              <a:t>S K H M C KULSEKHARAM, DEPT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10CDD4-3697-4B40-A524-E0A4BDB164F5}" type="datetime1">
              <a:rPr lang="en-US" smtClean="0"/>
              <a:pPr/>
              <a:t>12/30/2019</a:t>
            </a:fld>
            <a:endParaRPr lang="en-US"/>
          </a:p>
        </p:txBody>
      </p:sp>
      <p:sp>
        <p:nvSpPr>
          <p:cNvPr id="5" name="Footer Placeholder 4"/>
          <p:cNvSpPr>
            <a:spLocks noGrp="1"/>
          </p:cNvSpPr>
          <p:nvPr>
            <p:ph type="ftr" sz="quarter" idx="11"/>
          </p:nvPr>
        </p:nvSpPr>
        <p:spPr/>
        <p:txBody>
          <a:bodyPr/>
          <a:lstStyle/>
          <a:p>
            <a:r>
              <a:rPr lang="en-IN" smtClean="0"/>
              <a:t>S K H M C KULSEKHARAM, DEPT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EF931A0-8BDA-4620-907F-3B0A89FBD9FE}" type="datetime1">
              <a:rPr lang="en-US" smtClean="0"/>
              <a:pPr/>
              <a:t>12/30/2019</a:t>
            </a:fld>
            <a:endParaRPr lang="en-US"/>
          </a:p>
        </p:txBody>
      </p:sp>
      <p:sp>
        <p:nvSpPr>
          <p:cNvPr id="6" name="Footer Placeholder 5"/>
          <p:cNvSpPr>
            <a:spLocks noGrp="1"/>
          </p:cNvSpPr>
          <p:nvPr>
            <p:ph type="ftr" sz="quarter" idx="11"/>
          </p:nvPr>
        </p:nvSpPr>
        <p:spPr/>
        <p:txBody>
          <a:bodyPr/>
          <a:lstStyle/>
          <a:p>
            <a:r>
              <a:rPr lang="en-IN" smtClean="0"/>
              <a:t>S K H M C KULSEKHARAM, DEPT OF REPERTORY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BA12764-79B7-431C-A37E-9B3BEAF9C7B7}" type="datetime1">
              <a:rPr lang="en-US" smtClean="0"/>
              <a:pPr/>
              <a:t>12/30/2019</a:t>
            </a:fld>
            <a:endParaRPr lang="en-US"/>
          </a:p>
        </p:txBody>
      </p:sp>
      <p:sp>
        <p:nvSpPr>
          <p:cNvPr id="8" name="Footer Placeholder 7"/>
          <p:cNvSpPr>
            <a:spLocks noGrp="1"/>
          </p:cNvSpPr>
          <p:nvPr>
            <p:ph type="ftr" sz="quarter" idx="11"/>
          </p:nvPr>
        </p:nvSpPr>
        <p:spPr/>
        <p:txBody>
          <a:bodyPr/>
          <a:lstStyle/>
          <a:p>
            <a:r>
              <a:rPr lang="en-IN" smtClean="0"/>
              <a:t>S K H M C KULSEKHARAM, DEPT OF REPERTORY</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70C5792-480B-4B66-A40D-69212921204F}" type="datetime1">
              <a:rPr lang="en-US" smtClean="0"/>
              <a:pPr/>
              <a:t>12/30/2019</a:t>
            </a:fld>
            <a:endParaRPr lang="en-US"/>
          </a:p>
        </p:txBody>
      </p:sp>
      <p:sp>
        <p:nvSpPr>
          <p:cNvPr id="4" name="Footer Placeholder 3"/>
          <p:cNvSpPr>
            <a:spLocks noGrp="1"/>
          </p:cNvSpPr>
          <p:nvPr>
            <p:ph type="ftr" sz="quarter" idx="11"/>
          </p:nvPr>
        </p:nvSpPr>
        <p:spPr/>
        <p:txBody>
          <a:bodyPr/>
          <a:lstStyle/>
          <a:p>
            <a:r>
              <a:rPr lang="en-IN" smtClean="0"/>
              <a:t>S K H M C KULSEKHARAM, DEPT OF REPERTORY</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C08431-6CF9-494A-9B7C-081B0EF76EFF}" type="datetime1">
              <a:rPr lang="en-US" smtClean="0"/>
              <a:pPr/>
              <a:t>12/30/2019</a:t>
            </a:fld>
            <a:endParaRPr lang="en-US"/>
          </a:p>
        </p:txBody>
      </p:sp>
      <p:sp>
        <p:nvSpPr>
          <p:cNvPr id="3" name="Footer Placeholder 2"/>
          <p:cNvSpPr>
            <a:spLocks noGrp="1"/>
          </p:cNvSpPr>
          <p:nvPr>
            <p:ph type="ftr" sz="quarter" idx="11"/>
          </p:nvPr>
        </p:nvSpPr>
        <p:spPr/>
        <p:txBody>
          <a:bodyPr/>
          <a:lstStyle/>
          <a:p>
            <a:r>
              <a:rPr lang="en-IN" smtClean="0"/>
              <a:t>S K H M C KULSEKHARAM, DEPT OF REPERTORY</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811E86-00E0-4E2B-B92C-EDE0D22415F6}" type="datetime1">
              <a:rPr lang="en-US" smtClean="0"/>
              <a:pPr/>
              <a:t>12/30/2019</a:t>
            </a:fld>
            <a:endParaRPr lang="en-US"/>
          </a:p>
        </p:txBody>
      </p:sp>
      <p:sp>
        <p:nvSpPr>
          <p:cNvPr id="6" name="Footer Placeholder 5"/>
          <p:cNvSpPr>
            <a:spLocks noGrp="1"/>
          </p:cNvSpPr>
          <p:nvPr>
            <p:ph type="ftr" sz="quarter" idx="11"/>
          </p:nvPr>
        </p:nvSpPr>
        <p:spPr/>
        <p:txBody>
          <a:bodyPr/>
          <a:lstStyle/>
          <a:p>
            <a:r>
              <a:rPr lang="en-IN" smtClean="0"/>
              <a:t>S K H M C KULSEKHARAM, DEPT OF REPERTORY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B60469-AC4D-4BB4-9F05-A1F084B5FEA7}" type="datetime1">
              <a:rPr lang="en-US" smtClean="0"/>
              <a:pPr/>
              <a:t>12/30/2019</a:t>
            </a:fld>
            <a:endParaRPr lang="en-US"/>
          </a:p>
        </p:txBody>
      </p:sp>
      <p:sp>
        <p:nvSpPr>
          <p:cNvPr id="6" name="Footer Placeholder 5"/>
          <p:cNvSpPr>
            <a:spLocks noGrp="1"/>
          </p:cNvSpPr>
          <p:nvPr>
            <p:ph type="ftr" sz="quarter" idx="11"/>
          </p:nvPr>
        </p:nvSpPr>
        <p:spPr/>
        <p:txBody>
          <a:bodyPr/>
          <a:lstStyle/>
          <a:p>
            <a:r>
              <a:rPr lang="en-IN" smtClean="0"/>
              <a:t>S K H M C KULSEKHARAM, DEPT OF REPERTORY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11000"/>
            <a:lum/>
          </a:blip>
          <a:srcRect/>
          <a:stretch>
            <a:fillRect t="-25000" b="-2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C404DC-3049-4C1F-9419-5DE87E016645}" type="datetime1">
              <a:rPr lang="en-US" smtClean="0"/>
              <a:pPr/>
              <a:t>12/30/2019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smtClean="0"/>
              <a:t>S K H M C KULSEKHARAM, DEPT OF REPERTORY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2016223"/>
          </a:xfrm>
        </p:spPr>
        <p:txBody>
          <a:bodyPr>
            <a:noAutofit/>
          </a:bodyPr>
          <a:lstStyle/>
          <a:p>
            <a:r>
              <a:rPr lang="en-US" sz="5400" b="1" i="1" dirty="0" smtClean="0">
                <a:solidFill>
                  <a:schemeClr val="tx1">
                    <a:lumMod val="95000"/>
                  </a:schemeClr>
                </a:solidFill>
                <a:latin typeface="Times New Roman" pitchFamily="18" charset="0"/>
                <a:cs typeface="Times New Roman" pitchFamily="18" charset="0"/>
              </a:rPr>
              <a:t>ANALYSIS </a:t>
            </a:r>
            <a:br>
              <a:rPr lang="en-US" sz="5400" b="1" i="1" dirty="0" smtClean="0">
                <a:solidFill>
                  <a:schemeClr val="tx1">
                    <a:lumMod val="95000"/>
                  </a:schemeClr>
                </a:solidFill>
                <a:latin typeface="Times New Roman" pitchFamily="18" charset="0"/>
                <a:cs typeface="Times New Roman" pitchFamily="18" charset="0"/>
              </a:rPr>
            </a:br>
            <a:r>
              <a:rPr lang="en-US" sz="5400" b="1" i="1" dirty="0" smtClean="0">
                <a:solidFill>
                  <a:schemeClr val="tx1">
                    <a:lumMod val="95000"/>
                  </a:schemeClr>
                </a:solidFill>
                <a:latin typeface="Times New Roman" pitchFamily="18" charset="0"/>
                <a:cs typeface="Times New Roman" pitchFamily="18" charset="0"/>
              </a:rPr>
              <a:t>OF THE SYMPTOMS</a:t>
            </a:r>
            <a:endParaRPr lang="en-US" sz="5400" b="1" i="1" dirty="0">
              <a:solidFill>
                <a:schemeClr val="tx1">
                  <a:lumMod val="95000"/>
                </a:schemeClr>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IN" dirty="0" smtClean="0"/>
              <a:t>S K H M C KULSEKHARAM, DEPT OF REPERTORY</a:t>
            </a:r>
            <a:endParaRPr lang="en-US" dirty="0"/>
          </a:p>
        </p:txBody>
      </p:sp>
      <p:sp>
        <p:nvSpPr>
          <p:cNvPr id="3" name="TextBox 2"/>
          <p:cNvSpPr txBox="1"/>
          <p:nvPr/>
        </p:nvSpPr>
        <p:spPr>
          <a:xfrm>
            <a:off x="3995936" y="4725144"/>
            <a:ext cx="4608954" cy="1200329"/>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Dr</a:t>
            </a:r>
            <a:r>
              <a:rPr lang="en-US" dirty="0" smtClean="0">
                <a:latin typeface="Times New Roman" panose="02020603050405020304" pitchFamily="18" charset="0"/>
                <a:cs typeface="Times New Roman" panose="02020603050405020304" pitchFamily="18" charset="0"/>
              </a:rPr>
              <a:t>. </a:t>
            </a:r>
            <a:r>
              <a:rPr lang="en-US" smtClean="0">
                <a:latin typeface="Times New Roman" panose="02020603050405020304" pitchFamily="18" charset="0"/>
                <a:cs typeface="Times New Roman" panose="02020603050405020304" pitchFamily="18" charset="0"/>
              </a:rPr>
              <a:t>V. SATHISH </a:t>
            </a:r>
            <a:r>
              <a:rPr lang="en-US" dirty="0" smtClean="0">
                <a:latin typeface="Times New Roman" panose="02020603050405020304" pitchFamily="18" charset="0"/>
                <a:cs typeface="Times New Roman" panose="02020603050405020304" pitchFamily="18" charset="0"/>
              </a:rPr>
              <a:t>KUMAR, M.D (</a:t>
            </a:r>
            <a:r>
              <a:rPr lang="en-US" dirty="0" err="1" smtClean="0">
                <a:latin typeface="Times New Roman" panose="02020603050405020304" pitchFamily="18" charset="0"/>
                <a:cs typeface="Times New Roman" panose="02020603050405020304" pitchFamily="18" charset="0"/>
              </a:rPr>
              <a:t>Hom</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HOD and Professor, Department of Repertory</a:t>
            </a:r>
          </a:p>
          <a:p>
            <a:r>
              <a:rPr lang="en-US" dirty="0" err="1" smtClean="0">
                <a:latin typeface="Times New Roman" panose="02020603050405020304" pitchFamily="18" charset="0"/>
                <a:cs typeface="Times New Roman" panose="02020603050405020304" pitchFamily="18" charset="0"/>
              </a:rPr>
              <a:t>Sarada</a:t>
            </a:r>
            <a:r>
              <a:rPr lang="en-US" dirty="0" smtClean="0">
                <a:latin typeface="Times New Roman" panose="02020603050405020304" pitchFamily="18" charset="0"/>
                <a:cs typeface="Times New Roman" panose="02020603050405020304" pitchFamily="18" charset="0"/>
              </a:rPr>
              <a:t> Krishna Homoeopathic Medical College</a:t>
            </a:r>
          </a:p>
          <a:p>
            <a:r>
              <a:rPr lang="en-US" dirty="0" err="1" smtClean="0">
                <a:latin typeface="Times New Roman" panose="02020603050405020304" pitchFamily="18" charset="0"/>
                <a:cs typeface="Times New Roman" panose="02020603050405020304" pitchFamily="18" charset="0"/>
              </a:rPr>
              <a:t>Kulasekharam</a:t>
            </a:r>
            <a:endParaRPr lang="en-IN"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rrowheads="1"/>
          </p:cNvSpPr>
          <p:nvPr>
            <p:ph idx="1"/>
          </p:nvPr>
        </p:nvSpPr>
        <p:spPr>
          <a:xfrm>
            <a:off x="301625" y="381000"/>
            <a:ext cx="8540750" cy="6096000"/>
          </a:xfrm>
        </p:spPr>
        <p:txBody>
          <a:bodyPr/>
          <a:lstStyle/>
          <a:p>
            <a:pPr marL="609600" indent="-609600" algn="just" eaLnBrk="1" hangingPunct="1"/>
            <a:r>
              <a:rPr lang="en-US" altLang="en-US" b="1" i="1" u="sng" dirty="0" smtClean="0">
                <a:effectLst/>
                <a:latin typeface="Times New Roman" pitchFamily="18" charset="0"/>
                <a:cs typeface="Times New Roman" pitchFamily="18" charset="0"/>
              </a:rPr>
              <a:t>Mental generals </a:t>
            </a:r>
            <a:r>
              <a:rPr lang="en-US" altLang="en-US" b="1" i="1" dirty="0" smtClean="0">
                <a:effectLst/>
                <a:latin typeface="Times New Roman" pitchFamily="18" charset="0"/>
                <a:cs typeface="Times New Roman" pitchFamily="18" charset="0"/>
              </a:rPr>
              <a:t>are again classified in the hierarchy as </a:t>
            </a:r>
            <a:r>
              <a:rPr lang="en-US" altLang="en-US" b="1" i="1" dirty="0" smtClean="0">
                <a:solidFill>
                  <a:srgbClr val="FF0000"/>
                </a:solidFill>
                <a:effectLst/>
                <a:latin typeface="Times New Roman" pitchFamily="18" charset="0"/>
                <a:cs typeface="Times New Roman" pitchFamily="18" charset="0"/>
              </a:rPr>
              <a:t>will and emotion, understanding and memory.</a:t>
            </a:r>
          </a:p>
          <a:p>
            <a:pPr marL="609600" indent="-609600" algn="just" eaLnBrk="1" hangingPunct="1"/>
            <a:r>
              <a:rPr lang="en-US" altLang="en-US" b="1" i="1" u="sng" dirty="0" smtClean="0">
                <a:effectLst/>
                <a:latin typeface="Times New Roman" pitchFamily="18" charset="0"/>
                <a:cs typeface="Times New Roman" pitchFamily="18" charset="0"/>
              </a:rPr>
              <a:t>Physical generals </a:t>
            </a:r>
            <a:r>
              <a:rPr lang="en-US" altLang="en-US" b="1" i="1" dirty="0" smtClean="0">
                <a:effectLst/>
                <a:latin typeface="Times New Roman" pitchFamily="18" charset="0"/>
                <a:cs typeface="Times New Roman" pitchFamily="18" charset="0"/>
              </a:rPr>
              <a:t>consist of general modalities, relation to eating, bowel habits, menstrual history, sexual symptoms and character of discharges.</a:t>
            </a:r>
          </a:p>
          <a:p>
            <a:pPr marL="609600" indent="-609600" algn="just" eaLnBrk="1" hangingPunct="1">
              <a:buFont typeface="Arial" charset="0"/>
              <a:buNone/>
            </a:pPr>
            <a:r>
              <a:rPr lang="en-US" altLang="en-US" b="1" i="1" dirty="0" smtClean="0">
                <a:effectLst/>
                <a:latin typeface="Times New Roman" pitchFamily="18" charset="0"/>
                <a:cs typeface="Times New Roman" pitchFamily="18" charset="0"/>
              </a:rPr>
              <a:t>2.	</a:t>
            </a:r>
            <a:r>
              <a:rPr lang="en-US" altLang="en-US" b="1" i="1" u="sng" dirty="0" smtClean="0">
                <a:effectLst/>
                <a:latin typeface="Times New Roman" pitchFamily="18" charset="0"/>
                <a:cs typeface="Times New Roman" pitchFamily="18" charset="0"/>
              </a:rPr>
              <a:t>Particular</a:t>
            </a:r>
            <a:r>
              <a:rPr lang="en-US" altLang="en-US" b="1" i="1" dirty="0" smtClean="0">
                <a:effectLst/>
                <a:latin typeface="Times New Roman" pitchFamily="18" charset="0"/>
                <a:cs typeface="Times New Roman" pitchFamily="18" charset="0"/>
              </a:rPr>
              <a:t> </a:t>
            </a:r>
            <a:r>
              <a:rPr lang="en-US" altLang="en-US" b="1" i="1" u="sng" dirty="0" smtClean="0">
                <a:effectLst/>
                <a:latin typeface="Times New Roman" pitchFamily="18" charset="0"/>
                <a:cs typeface="Times New Roman" pitchFamily="18" charset="0"/>
              </a:rPr>
              <a:t>Symptoms</a:t>
            </a:r>
            <a:r>
              <a:rPr lang="en-US" altLang="en-US" b="1" i="1" dirty="0" smtClean="0">
                <a:effectLst/>
                <a:latin typeface="Times New Roman" pitchFamily="18" charset="0"/>
                <a:cs typeface="Times New Roman" pitchFamily="18" charset="0"/>
              </a:rPr>
              <a:t>:</a:t>
            </a:r>
          </a:p>
          <a:p>
            <a:pPr marL="609600" indent="-609600" algn="just" eaLnBrk="1" hangingPunct="1">
              <a:buFont typeface="Arial" charset="0"/>
              <a:buNone/>
            </a:pPr>
            <a:r>
              <a:rPr lang="en-US" altLang="en-US" b="1" i="1" dirty="0" smtClean="0">
                <a:effectLst/>
                <a:latin typeface="Times New Roman" pitchFamily="18" charset="0"/>
                <a:cs typeface="Times New Roman" pitchFamily="18" charset="0"/>
              </a:rPr>
              <a:t>3.	</a:t>
            </a:r>
            <a:r>
              <a:rPr lang="en-US" altLang="en-US" b="1" i="1" u="sng" dirty="0" smtClean="0">
                <a:effectLst/>
                <a:latin typeface="Times New Roman" pitchFamily="18" charset="0"/>
                <a:cs typeface="Times New Roman" pitchFamily="18" charset="0"/>
              </a:rPr>
              <a:t>Common</a:t>
            </a:r>
            <a:r>
              <a:rPr lang="en-US" altLang="en-US" b="1" i="1" dirty="0" smtClean="0">
                <a:effectLst/>
                <a:latin typeface="Times New Roman" pitchFamily="18" charset="0"/>
                <a:cs typeface="Times New Roman" pitchFamily="18" charset="0"/>
              </a:rPr>
              <a:t> </a:t>
            </a:r>
            <a:r>
              <a:rPr lang="en-US" altLang="en-US" b="1" i="1" u="sng" dirty="0" smtClean="0">
                <a:effectLst/>
                <a:latin typeface="Times New Roman" pitchFamily="18" charset="0"/>
                <a:cs typeface="Times New Roman" pitchFamily="18" charset="0"/>
              </a:rPr>
              <a:t>Symptoms</a:t>
            </a:r>
            <a:r>
              <a:rPr lang="en-US" altLang="en-US" b="1" i="1" dirty="0" smtClean="0">
                <a:effectLst/>
                <a:latin typeface="Times New Roman" pitchFamily="18" charset="0"/>
                <a:cs typeface="Times New Roman" pitchFamily="18" charset="0"/>
              </a:rPr>
              <a:t>:  </a:t>
            </a:r>
          </a:p>
        </p:txBody>
      </p:sp>
      <p:sp>
        <p:nvSpPr>
          <p:cNvPr id="4" name="Footer Placeholder 3"/>
          <p:cNvSpPr>
            <a:spLocks noGrp="1"/>
          </p:cNvSpPr>
          <p:nvPr>
            <p:ph type="ftr" sz="quarter" idx="11"/>
          </p:nvPr>
        </p:nvSpPr>
        <p:spPr/>
        <p:txBody>
          <a:bodyPr/>
          <a:lstStyle/>
          <a:p>
            <a:r>
              <a:rPr lang="en-IN" smtClean="0"/>
              <a:t>S K H M C KULSEKHARAM, DEPT OF REPERTORY</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rganization Chart 5"/>
          <p:cNvGrpSpPr>
            <a:grpSpLocks/>
          </p:cNvGrpSpPr>
          <p:nvPr/>
        </p:nvGrpSpPr>
        <p:grpSpPr bwMode="auto">
          <a:xfrm>
            <a:off x="301625" y="152400"/>
            <a:ext cx="8540750" cy="6477000"/>
            <a:chOff x="1152" y="1298"/>
            <a:chExt cx="5904" cy="1152"/>
          </a:xfrm>
        </p:grpSpPr>
        <p:cxnSp>
          <p:nvCxnSpPr>
            <p:cNvPr id="3076" name="_s3076"/>
            <p:cNvCxnSpPr>
              <a:cxnSpLocks noChangeShapeType="1"/>
              <a:stCxn id="14" idx="0"/>
              <a:endCxn id="8" idx="2"/>
            </p:cNvCxnSpPr>
            <p:nvPr/>
          </p:nvCxnSpPr>
          <p:spPr bwMode="auto">
            <a:xfrm rot="5400000" flipH="1">
              <a:off x="6301" y="1837"/>
              <a:ext cx="144" cy="505"/>
            </a:xfrm>
            <a:prstGeom prst="bentConnector3">
              <a:avLst>
                <a:gd name="adj1" fmla="val 14116"/>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77" name="_s3077"/>
            <p:cNvCxnSpPr>
              <a:cxnSpLocks noChangeShapeType="1"/>
              <a:stCxn id="13" idx="0"/>
              <a:endCxn id="8" idx="2"/>
            </p:cNvCxnSpPr>
            <p:nvPr/>
          </p:nvCxnSpPr>
          <p:spPr bwMode="auto">
            <a:xfrm rot="16200000">
              <a:off x="5796" y="1838"/>
              <a:ext cx="144" cy="504"/>
            </a:xfrm>
            <a:prstGeom prst="bentConnector3">
              <a:avLst>
                <a:gd name="adj1" fmla="val 14116"/>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78" name="_s3078"/>
            <p:cNvCxnSpPr>
              <a:cxnSpLocks noChangeShapeType="1"/>
              <a:stCxn id="12" idx="0"/>
              <a:endCxn id="7" idx="2"/>
            </p:cNvCxnSpPr>
            <p:nvPr/>
          </p:nvCxnSpPr>
          <p:spPr bwMode="auto">
            <a:xfrm rot="5400000" flipH="1">
              <a:off x="4285" y="1837"/>
              <a:ext cx="144" cy="505"/>
            </a:xfrm>
            <a:prstGeom prst="bentConnector3">
              <a:avLst>
                <a:gd name="adj1" fmla="val 14116"/>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79" name="_s3079"/>
            <p:cNvCxnSpPr>
              <a:cxnSpLocks noChangeShapeType="1"/>
              <a:stCxn id="11" idx="0"/>
              <a:endCxn id="7" idx="2"/>
            </p:cNvCxnSpPr>
            <p:nvPr/>
          </p:nvCxnSpPr>
          <p:spPr bwMode="auto">
            <a:xfrm rot="16200000">
              <a:off x="3780" y="1838"/>
              <a:ext cx="144" cy="504"/>
            </a:xfrm>
            <a:prstGeom prst="bentConnector3">
              <a:avLst>
                <a:gd name="adj1" fmla="val 14116"/>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0" name="_s3080"/>
            <p:cNvCxnSpPr>
              <a:cxnSpLocks noChangeShapeType="1"/>
              <a:stCxn id="10" idx="0"/>
              <a:endCxn id="6" idx="2"/>
            </p:cNvCxnSpPr>
            <p:nvPr/>
          </p:nvCxnSpPr>
          <p:spPr bwMode="auto">
            <a:xfrm rot="5400000" flipH="1">
              <a:off x="2269" y="1837"/>
              <a:ext cx="144" cy="505"/>
            </a:xfrm>
            <a:prstGeom prst="bentConnector3">
              <a:avLst>
                <a:gd name="adj1" fmla="val 14116"/>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1" name="_s3081"/>
            <p:cNvCxnSpPr>
              <a:cxnSpLocks noChangeShapeType="1"/>
              <a:stCxn id="9" idx="0"/>
              <a:endCxn id="6" idx="2"/>
            </p:cNvCxnSpPr>
            <p:nvPr/>
          </p:nvCxnSpPr>
          <p:spPr bwMode="auto">
            <a:xfrm rot="16200000">
              <a:off x="1764" y="1838"/>
              <a:ext cx="144" cy="504"/>
            </a:xfrm>
            <a:prstGeom prst="bentConnector3">
              <a:avLst>
                <a:gd name="adj1" fmla="val 14116"/>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2" name="_s3082"/>
            <p:cNvCxnSpPr>
              <a:cxnSpLocks noChangeShapeType="1"/>
              <a:stCxn id="8" idx="0"/>
              <a:endCxn id="5" idx="2"/>
            </p:cNvCxnSpPr>
            <p:nvPr/>
          </p:nvCxnSpPr>
          <p:spPr bwMode="auto">
            <a:xfrm rot="5400000" flipH="1">
              <a:off x="5040" y="650"/>
              <a:ext cx="144" cy="2016"/>
            </a:xfrm>
            <a:prstGeom prst="bentConnector3">
              <a:avLst>
                <a:gd name="adj1" fmla="val 14116"/>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3" name="_s3083"/>
            <p:cNvCxnSpPr>
              <a:cxnSpLocks noChangeShapeType="1"/>
              <a:stCxn id="7" idx="0"/>
              <a:endCxn id="5" idx="2"/>
            </p:cNvCxnSpPr>
            <p:nvPr/>
          </p:nvCxnSpPr>
          <p:spPr bwMode="auto">
            <a:xfrm rot="16200000">
              <a:off x="4033" y="1657"/>
              <a:ext cx="144"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3084" name="_s3084"/>
            <p:cNvCxnSpPr>
              <a:cxnSpLocks noChangeShapeType="1"/>
              <a:stCxn id="6" idx="0"/>
              <a:endCxn id="5" idx="2"/>
            </p:cNvCxnSpPr>
            <p:nvPr/>
          </p:nvCxnSpPr>
          <p:spPr bwMode="auto">
            <a:xfrm rot="16200000">
              <a:off x="3024" y="650"/>
              <a:ext cx="144" cy="2016"/>
            </a:xfrm>
            <a:prstGeom prst="bentConnector3">
              <a:avLst>
                <a:gd name="adj1" fmla="val 14116"/>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5" name="_s3085"/>
            <p:cNvSpPr>
              <a:spLocks noChangeArrowheads="1"/>
            </p:cNvSpPr>
            <p:nvPr/>
          </p:nvSpPr>
          <p:spPr bwMode="auto">
            <a:xfrm>
              <a:off x="3672" y="1298"/>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cs typeface="Arial" charset="0"/>
                </a:rPr>
                <a:t>Symptoms</a:t>
              </a:r>
            </a:p>
          </p:txBody>
        </p:sp>
        <p:sp>
          <p:nvSpPr>
            <p:cNvPr id="6" name="_s3086"/>
            <p:cNvSpPr>
              <a:spLocks noChangeArrowheads="1"/>
            </p:cNvSpPr>
            <p:nvPr/>
          </p:nvSpPr>
          <p:spPr bwMode="auto">
            <a:xfrm>
              <a:off x="1656" y="1730"/>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cs typeface="Arial" charset="0"/>
                </a:rPr>
                <a:t>General</a:t>
              </a:r>
            </a:p>
          </p:txBody>
        </p:sp>
        <p:sp>
          <p:nvSpPr>
            <p:cNvPr id="7" name="_s3087"/>
            <p:cNvSpPr>
              <a:spLocks noChangeArrowheads="1"/>
            </p:cNvSpPr>
            <p:nvPr/>
          </p:nvSpPr>
          <p:spPr bwMode="auto">
            <a:xfrm>
              <a:off x="3672" y="1730"/>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cs typeface="Arial" charset="0"/>
                </a:rPr>
                <a:t>Particular</a:t>
              </a:r>
            </a:p>
          </p:txBody>
        </p:sp>
        <p:sp>
          <p:nvSpPr>
            <p:cNvPr id="8" name="_s3088"/>
            <p:cNvSpPr>
              <a:spLocks noChangeArrowheads="1"/>
            </p:cNvSpPr>
            <p:nvPr/>
          </p:nvSpPr>
          <p:spPr bwMode="auto">
            <a:xfrm>
              <a:off x="5688" y="1730"/>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cs typeface="Arial" charset="0"/>
                </a:rPr>
                <a:t>Common</a:t>
              </a:r>
            </a:p>
          </p:txBody>
        </p:sp>
        <p:sp>
          <p:nvSpPr>
            <p:cNvPr id="9" name="_s3089"/>
            <p:cNvSpPr>
              <a:spLocks noChangeArrowheads="1"/>
            </p:cNvSpPr>
            <p:nvPr/>
          </p:nvSpPr>
          <p:spPr bwMode="auto">
            <a:xfrm>
              <a:off x="1152" y="2162"/>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cs typeface="Arial" charset="0"/>
                </a:rPr>
                <a:t>Mental</a:t>
              </a:r>
            </a:p>
          </p:txBody>
        </p:sp>
        <p:sp>
          <p:nvSpPr>
            <p:cNvPr id="10" name="_s3090"/>
            <p:cNvSpPr>
              <a:spLocks noChangeArrowheads="1"/>
            </p:cNvSpPr>
            <p:nvPr/>
          </p:nvSpPr>
          <p:spPr bwMode="auto">
            <a:xfrm>
              <a:off x="2160" y="2162"/>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cs typeface="Arial" charset="0"/>
                </a:rPr>
                <a:t>Physical</a:t>
              </a:r>
            </a:p>
          </p:txBody>
        </p:sp>
        <p:sp>
          <p:nvSpPr>
            <p:cNvPr id="11" name="_s3091"/>
            <p:cNvSpPr>
              <a:spLocks noChangeArrowheads="1"/>
            </p:cNvSpPr>
            <p:nvPr/>
          </p:nvSpPr>
          <p:spPr bwMode="auto">
            <a:xfrm>
              <a:off x="3168" y="2162"/>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cs typeface="Arial" charset="0"/>
                </a:rPr>
                <a:t>Common</a:t>
              </a:r>
            </a:p>
          </p:txBody>
        </p:sp>
        <p:sp>
          <p:nvSpPr>
            <p:cNvPr id="12" name="_s3092"/>
            <p:cNvSpPr>
              <a:spLocks noChangeArrowheads="1"/>
            </p:cNvSpPr>
            <p:nvPr/>
          </p:nvSpPr>
          <p:spPr bwMode="auto">
            <a:xfrm>
              <a:off x="4176" y="2162"/>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cs typeface="Arial" charset="0"/>
                </a:rPr>
                <a:t>PQRS</a:t>
              </a:r>
            </a:p>
          </p:txBody>
        </p:sp>
        <p:sp>
          <p:nvSpPr>
            <p:cNvPr id="13" name="_s3093"/>
            <p:cNvSpPr>
              <a:spLocks noChangeArrowheads="1"/>
            </p:cNvSpPr>
            <p:nvPr/>
          </p:nvSpPr>
          <p:spPr bwMode="auto">
            <a:xfrm>
              <a:off x="5184" y="2162"/>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cs typeface="Arial" charset="0"/>
                </a:rPr>
                <a:t>Purely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cs typeface="Arial" charset="0"/>
                </a:rPr>
                <a:t> </a:t>
              </a:r>
              <a:r>
                <a:rPr kumimoji="0" lang="en-US" sz="2000" b="1" i="0" u="none" strike="noStrike" cap="none" normalizeH="0" baseline="0" smtClean="0">
                  <a:ln>
                    <a:noFill/>
                  </a:ln>
                  <a:solidFill>
                    <a:schemeClr val="tx1"/>
                  </a:solidFill>
                  <a:effectLst/>
                  <a:cs typeface="Arial" charset="0"/>
                </a:rPr>
                <a:t>Common</a:t>
              </a:r>
            </a:p>
          </p:txBody>
        </p:sp>
        <p:sp>
          <p:nvSpPr>
            <p:cNvPr id="14" name="_s3094"/>
            <p:cNvSpPr>
              <a:spLocks noChangeArrowheads="1"/>
            </p:cNvSpPr>
            <p:nvPr/>
          </p:nvSpPr>
          <p:spPr bwMode="auto">
            <a:xfrm>
              <a:off x="6192" y="2162"/>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cs typeface="Arial" charset="0"/>
                </a:rPr>
                <a:t>Peculiar</a:t>
              </a:r>
            </a:p>
          </p:txBody>
        </p:sp>
      </p:grpSp>
      <p:sp>
        <p:nvSpPr>
          <p:cNvPr id="4" name="Footer Placeholder 3"/>
          <p:cNvSpPr>
            <a:spLocks noGrp="1"/>
          </p:cNvSpPr>
          <p:nvPr>
            <p:ph type="ftr" sz="quarter" idx="11"/>
          </p:nvPr>
        </p:nvSpPr>
        <p:spPr/>
        <p:txBody>
          <a:bodyPr/>
          <a:lstStyle/>
          <a:p>
            <a:pPr>
              <a:defRPr/>
            </a:pPr>
            <a:r>
              <a:rPr lang="en-IN" smtClean="0"/>
              <a:t>S K H M C KULSEKHARAM, DEPT OF REPERTORY</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p:txBody>
          <a:bodyPr/>
          <a:lstStyle/>
          <a:p>
            <a:pPr eaLnBrk="1" hangingPunct="1">
              <a:defRPr/>
            </a:pPr>
            <a:r>
              <a:rPr lang="en-US" sz="4000" b="1" i="1" dirty="0" smtClean="0">
                <a:effectLst/>
                <a:latin typeface="Times New Roman" pitchFamily="18" charset="0"/>
                <a:cs typeface="Times New Roman" pitchFamily="18" charset="0"/>
              </a:rPr>
              <a:t>Garth Boericke’s Classification  </a:t>
            </a:r>
            <a:endParaRPr lang="en-US" sz="4000" b="1" i="1" dirty="0" smtClean="0">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pPr>
              <a:defRPr/>
            </a:pPr>
            <a:r>
              <a:rPr lang="en-IN" smtClean="0"/>
              <a:t>S K H M C KULSEKHARAM, DEPT OF REPERTORY</a:t>
            </a:r>
            <a:endParaRPr lang="en-US"/>
          </a:p>
        </p:txBody>
      </p:sp>
      <p:grpSp>
        <p:nvGrpSpPr>
          <p:cNvPr id="2" name="Organization Chart 6"/>
          <p:cNvGrpSpPr>
            <a:grpSpLocks/>
          </p:cNvGrpSpPr>
          <p:nvPr/>
        </p:nvGrpSpPr>
        <p:grpSpPr bwMode="auto">
          <a:xfrm>
            <a:off x="301625" y="1600200"/>
            <a:ext cx="8540750" cy="5029200"/>
            <a:chOff x="1152" y="1298"/>
            <a:chExt cx="1872" cy="1152"/>
          </a:xfrm>
        </p:grpSpPr>
        <p:cxnSp>
          <p:nvCxnSpPr>
            <p:cNvPr id="4100" name="_s4100"/>
            <p:cNvCxnSpPr>
              <a:cxnSpLocks noChangeShapeType="1"/>
              <a:stCxn id="9" idx="0"/>
              <a:endCxn id="6" idx="2"/>
            </p:cNvCxnSpPr>
            <p:nvPr/>
          </p:nvCxnSpPr>
          <p:spPr bwMode="auto">
            <a:xfrm rot="16200000">
              <a:off x="1513" y="2089"/>
              <a:ext cx="144"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4101" name="_s4101"/>
            <p:cNvCxnSpPr>
              <a:cxnSpLocks noChangeShapeType="1"/>
              <a:stCxn id="8" idx="0"/>
              <a:endCxn id="7" idx="2"/>
            </p:cNvCxnSpPr>
            <p:nvPr/>
          </p:nvCxnSpPr>
          <p:spPr bwMode="auto">
            <a:xfrm rot="16200000">
              <a:off x="2521" y="2089"/>
              <a:ext cx="144"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4102" name="_s4102"/>
            <p:cNvCxnSpPr>
              <a:cxnSpLocks noChangeShapeType="1"/>
              <a:stCxn id="7" idx="0"/>
              <a:endCxn id="3" idx="2"/>
            </p:cNvCxnSpPr>
            <p:nvPr/>
          </p:nvCxnSpPr>
          <p:spPr bwMode="auto">
            <a:xfrm rot="5400000" flipH="1">
              <a:off x="2268" y="1406"/>
              <a:ext cx="144" cy="504"/>
            </a:xfrm>
            <a:prstGeom prst="bentConnector3">
              <a:avLst>
                <a:gd name="adj1" fmla="val 1818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4103" name="_s4103"/>
            <p:cNvCxnSpPr>
              <a:cxnSpLocks noChangeShapeType="1"/>
              <a:stCxn id="6" idx="0"/>
              <a:endCxn id="3" idx="2"/>
            </p:cNvCxnSpPr>
            <p:nvPr/>
          </p:nvCxnSpPr>
          <p:spPr bwMode="auto">
            <a:xfrm rot="16200000">
              <a:off x="1764" y="1406"/>
              <a:ext cx="144" cy="504"/>
            </a:xfrm>
            <a:prstGeom prst="bentConnector3">
              <a:avLst>
                <a:gd name="adj1" fmla="val 1818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 name="_s4104"/>
            <p:cNvSpPr>
              <a:spLocks noChangeArrowheads="1"/>
            </p:cNvSpPr>
            <p:nvPr/>
          </p:nvSpPr>
          <p:spPr bwMode="auto">
            <a:xfrm>
              <a:off x="1656" y="1298"/>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3300" b="1" i="0" u="none" strike="noStrike" cap="none" normalizeH="0" baseline="0" smtClean="0">
                  <a:ln>
                    <a:noFill/>
                  </a:ln>
                  <a:solidFill>
                    <a:schemeClr val="tx1"/>
                  </a:solidFill>
                  <a:effectLst/>
                  <a:cs typeface="Arial" charset="0"/>
                </a:rPr>
                <a:t>Symptoms</a:t>
              </a:r>
            </a:p>
          </p:txBody>
        </p:sp>
        <p:sp>
          <p:nvSpPr>
            <p:cNvPr id="6" name="_s4105"/>
            <p:cNvSpPr>
              <a:spLocks noChangeArrowheads="1"/>
            </p:cNvSpPr>
            <p:nvPr/>
          </p:nvSpPr>
          <p:spPr bwMode="auto">
            <a:xfrm>
              <a:off x="1152" y="1730"/>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3300" b="0" i="0" u="none" strike="noStrike" cap="none" normalizeH="0" baseline="0" smtClean="0">
                  <a:ln>
                    <a:noFill/>
                  </a:ln>
                  <a:solidFill>
                    <a:schemeClr val="tx1"/>
                  </a:solidFill>
                  <a:effectLst/>
                  <a:cs typeface="Arial" charset="0"/>
                </a:rPr>
                <a:t>Basic</a:t>
              </a:r>
            </a:p>
          </p:txBody>
        </p:sp>
        <p:sp>
          <p:nvSpPr>
            <p:cNvPr id="7" name="_s4106"/>
            <p:cNvSpPr>
              <a:spLocks noChangeArrowheads="1"/>
            </p:cNvSpPr>
            <p:nvPr/>
          </p:nvSpPr>
          <p:spPr bwMode="auto">
            <a:xfrm>
              <a:off x="2160" y="1730"/>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3300" b="0" i="0" u="none" strike="noStrike" cap="none" normalizeH="0" baseline="0" smtClean="0">
                  <a:ln>
                    <a:noFill/>
                  </a:ln>
                  <a:solidFill>
                    <a:schemeClr val="tx1"/>
                  </a:solidFill>
                  <a:effectLst/>
                  <a:cs typeface="Arial" charset="0"/>
                </a:rPr>
                <a:t>Determinative</a:t>
              </a:r>
            </a:p>
          </p:txBody>
        </p:sp>
        <p:sp>
          <p:nvSpPr>
            <p:cNvPr id="8" name="_s4107"/>
            <p:cNvSpPr>
              <a:spLocks noChangeArrowheads="1"/>
            </p:cNvSpPr>
            <p:nvPr/>
          </p:nvSpPr>
          <p:spPr bwMode="auto">
            <a:xfrm>
              <a:off x="2160" y="2162"/>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100" b="1" i="0" u="none" strike="noStrike" cap="none" normalizeH="0" baseline="0" smtClean="0">
                  <a:ln>
                    <a:noFill/>
                  </a:ln>
                  <a:solidFill>
                    <a:schemeClr val="tx1"/>
                  </a:solidFill>
                  <a:effectLst/>
                  <a:cs typeface="Arial" charset="0"/>
                </a:rPr>
                <a:t>These are those symptoms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100" b="1" i="0" u="none" strike="noStrike" cap="none" normalizeH="0" baseline="0" smtClean="0">
                  <a:ln>
                    <a:noFill/>
                  </a:ln>
                  <a:solidFill>
                    <a:schemeClr val="tx1"/>
                  </a:solidFill>
                  <a:effectLst/>
                  <a:cs typeface="Arial" charset="0"/>
                </a:rPr>
                <a:t> that individualize the person</a:t>
              </a:r>
              <a:r>
                <a:rPr kumimoji="0" lang="en-US" sz="2100" b="0" i="0" u="none" strike="noStrike" cap="none" normalizeH="0" baseline="0" smtClean="0">
                  <a:ln>
                    <a:noFill/>
                  </a:ln>
                  <a:solidFill>
                    <a:schemeClr val="tx1"/>
                  </a:solidFill>
                  <a:effectLst/>
                  <a:cs typeface="Arial" charset="0"/>
                </a:rPr>
                <a:t> </a:t>
              </a:r>
            </a:p>
          </p:txBody>
        </p:sp>
        <p:sp>
          <p:nvSpPr>
            <p:cNvPr id="9" name="_s4108"/>
            <p:cNvSpPr>
              <a:spLocks noChangeArrowheads="1"/>
            </p:cNvSpPr>
            <p:nvPr/>
          </p:nvSpPr>
          <p:spPr bwMode="auto">
            <a:xfrm>
              <a:off x="1152" y="2162"/>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1" i="0" u="none" strike="noStrike" cap="none" normalizeH="0" baseline="0" smtClean="0">
                  <a:ln>
                    <a:noFill/>
                  </a:ln>
                  <a:solidFill>
                    <a:schemeClr val="tx1"/>
                  </a:solidFill>
                  <a:effectLst/>
                  <a:cs typeface="Arial" charset="0"/>
                </a:rPr>
                <a:t>These are those symptoms that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1" i="0" u="none" strike="noStrike" cap="none" normalizeH="0" baseline="0" smtClean="0">
                  <a:ln>
                    <a:noFill/>
                  </a:ln>
                  <a:solidFill>
                    <a:schemeClr val="tx1"/>
                  </a:solidFill>
                  <a:effectLst/>
                  <a:cs typeface="Arial" charset="0"/>
                </a:rPr>
                <a:t>are common to the disease </a:t>
              </a:r>
              <a:r>
                <a:rPr kumimoji="0" lang="en-US" sz="1900" b="0" i="0" u="none" strike="noStrike" cap="none" normalizeH="0" baseline="0" smtClean="0">
                  <a:ln>
                    <a:noFill/>
                  </a:ln>
                  <a:solidFill>
                    <a:schemeClr val="tx1"/>
                  </a:solidFill>
                  <a:effectLst/>
                  <a:cs typeface="Arial" charset="0"/>
                </a:rPr>
                <a:t> </a:t>
              </a: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b="1" i="1" dirty="0" smtClean="0">
                <a:latin typeface="Times New Roman" pitchFamily="18" charset="0"/>
                <a:cs typeface="Times New Roman" pitchFamily="18" charset="0"/>
              </a:rPr>
              <a:t>HOW TO DO ANALYSIS ?</a:t>
            </a:r>
            <a:br>
              <a:rPr lang="en-US" b="1" i="1" dirty="0" smtClean="0">
                <a:latin typeface="Times New Roman" pitchFamily="18" charset="0"/>
                <a:cs typeface="Times New Roman" pitchFamily="18" charset="0"/>
              </a:rPr>
            </a:br>
            <a:endParaRPr lang="en-US" b="1" i="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562600"/>
          </a:xfrm>
        </p:spPr>
        <p:txBody>
          <a:bodyPr>
            <a:noAutofit/>
          </a:bodyPr>
          <a:lstStyle/>
          <a:p>
            <a:pPr eaLnBrk="1" hangingPunct="1">
              <a:buFont typeface="Wingdings" pitchFamily="2" charset="2"/>
              <a:buChar char="Ø"/>
              <a:defRPr/>
            </a:pPr>
            <a:endParaRPr lang="en-US" b="1" i="1" dirty="0" smtClean="0">
              <a:latin typeface="Times New Roman" pitchFamily="18" charset="0"/>
              <a:cs typeface="Times New Roman" pitchFamily="18" charset="0"/>
            </a:endParaRPr>
          </a:p>
          <a:p>
            <a:pPr eaLnBrk="1" hangingPunct="1">
              <a:buFont typeface="Wingdings" pitchFamily="2" charset="2"/>
              <a:buChar char="Ø"/>
              <a:defRPr/>
            </a:pPr>
            <a:r>
              <a:rPr lang="en-US" b="1" i="1" dirty="0" smtClean="0">
                <a:latin typeface="Times New Roman" pitchFamily="18" charset="0"/>
                <a:cs typeface="Times New Roman" pitchFamily="18" charset="0"/>
              </a:rPr>
              <a:t>Causation ,Ailment from, physical and emotional causative modalities</a:t>
            </a:r>
          </a:p>
          <a:p>
            <a:pPr eaLnBrk="1" hangingPunct="1">
              <a:buFont typeface="Wingdings" pitchFamily="2" charset="2"/>
              <a:buChar char="Ø"/>
              <a:defRPr/>
            </a:pPr>
            <a:r>
              <a:rPr lang="en-US" b="1" i="1" dirty="0" smtClean="0">
                <a:latin typeface="Times New Roman" pitchFamily="18" charset="0"/>
                <a:cs typeface="Times New Roman" pitchFamily="18" charset="0"/>
              </a:rPr>
              <a:t> General modalities :</a:t>
            </a:r>
          </a:p>
          <a:p>
            <a:pPr eaLnBrk="1" hangingPunct="1">
              <a:buFont typeface="Wingdings" pitchFamily="2" charset="2"/>
              <a:buChar char="Ø"/>
              <a:defRPr/>
            </a:pPr>
            <a:r>
              <a:rPr lang="en-US" b="1" i="1" dirty="0" smtClean="0">
                <a:latin typeface="Times New Roman" pitchFamily="18" charset="0"/>
                <a:cs typeface="Times New Roman" pitchFamily="18" charset="0"/>
              </a:rPr>
              <a:t> Aggravation and amelioration, relation to heat and cold .</a:t>
            </a:r>
          </a:p>
          <a:p>
            <a:pPr eaLnBrk="1" hangingPunct="1">
              <a:buFont typeface="Wingdings" pitchFamily="2" charset="2"/>
              <a:buChar char="Ø"/>
              <a:defRPr/>
            </a:pPr>
            <a:r>
              <a:rPr lang="en-US" b="1" i="1" dirty="0" smtClean="0">
                <a:latin typeface="Times New Roman" pitchFamily="18" charset="0"/>
                <a:cs typeface="Times New Roman" pitchFamily="18" charset="0"/>
              </a:rPr>
              <a:t>Mental Picture</a:t>
            </a:r>
          </a:p>
          <a:p>
            <a:pPr eaLnBrk="1" hangingPunct="1">
              <a:buFont typeface="Wingdings" pitchFamily="2" charset="2"/>
              <a:buChar char="Ø"/>
              <a:defRPr/>
            </a:pPr>
            <a:r>
              <a:rPr lang="en-US" b="1" i="1" dirty="0" smtClean="0">
                <a:latin typeface="Times New Roman" pitchFamily="18" charset="0"/>
                <a:cs typeface="Times New Roman" pitchFamily="18" charset="0"/>
              </a:rPr>
              <a:t>Un expected deviations, craving and aversion</a:t>
            </a:r>
          </a:p>
          <a:p>
            <a:pPr eaLnBrk="1" hangingPunct="1">
              <a:buFont typeface="Wingdings" pitchFamily="2" charset="2"/>
              <a:buChar char="Ø"/>
              <a:defRPr/>
            </a:pPr>
            <a:endParaRPr lang="en-US" b="1" i="1" dirty="0">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IN" smtClean="0"/>
              <a:t>S K H M C KULSEKHARAM, DEPT OF REPERTORY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anim calcmode="lin" valueType="num">
                                      <p:cBhvr>
                                        <p:cTn id="1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anim calcmode="lin" valueType="num">
                                      <p:cBhvr>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pPr>
              <a:buFont typeface="Wingdings" pitchFamily="2" charset="2"/>
              <a:buChar char="Ø"/>
              <a:defRPr/>
            </a:pPr>
            <a:r>
              <a:rPr lang="en-US" b="1" i="1" dirty="0" smtClean="0">
                <a:latin typeface="Times New Roman" pitchFamily="18" charset="0"/>
                <a:cs typeface="Times New Roman" pitchFamily="18" charset="0"/>
              </a:rPr>
              <a:t>Characteristic Particulars</a:t>
            </a:r>
          </a:p>
          <a:p>
            <a:pPr>
              <a:buFont typeface="Wingdings" pitchFamily="2" charset="2"/>
              <a:buChar char="Ø"/>
              <a:defRPr/>
            </a:pPr>
            <a:r>
              <a:rPr lang="en-US" b="1" i="1" dirty="0" smtClean="0">
                <a:latin typeface="Times New Roman" pitchFamily="18" charset="0"/>
                <a:cs typeface="Times New Roman" pitchFamily="18" charset="0"/>
              </a:rPr>
              <a:t>Rare peculiar striking symptoms</a:t>
            </a:r>
          </a:p>
          <a:p>
            <a:pPr>
              <a:buFont typeface="Wingdings" pitchFamily="2" charset="2"/>
              <a:buChar char="Ø"/>
              <a:defRPr/>
            </a:pPr>
            <a:r>
              <a:rPr lang="en-US" b="1" i="1" dirty="0" smtClean="0">
                <a:latin typeface="Times New Roman" pitchFamily="18" charset="0"/>
                <a:cs typeface="Times New Roman" pitchFamily="18" charset="0"/>
              </a:rPr>
              <a:t>Concomitants</a:t>
            </a:r>
          </a:p>
          <a:p>
            <a:pPr>
              <a:buFont typeface="Wingdings" pitchFamily="2" charset="2"/>
              <a:buChar char="Ø"/>
              <a:defRPr/>
            </a:pPr>
            <a:r>
              <a:rPr lang="en-US" b="1" i="1" dirty="0" smtClean="0">
                <a:latin typeface="Times New Roman" pitchFamily="18" charset="0"/>
                <a:cs typeface="Times New Roman" pitchFamily="18" charset="0"/>
              </a:rPr>
              <a:t>Common symptoms with location, sensation, modalities.(Complete symptom)</a:t>
            </a:r>
          </a:p>
          <a:p>
            <a:pPr>
              <a:buFont typeface="Wingdings" pitchFamily="2" charset="2"/>
              <a:buChar char="Ø"/>
              <a:defRPr/>
            </a:pPr>
            <a:r>
              <a:rPr lang="en-US" b="1" i="1" dirty="0" smtClean="0">
                <a:latin typeface="Times New Roman" pitchFamily="18" charset="0"/>
                <a:cs typeface="Times New Roman" pitchFamily="18" charset="0"/>
              </a:rPr>
              <a:t>Pathological generals,</a:t>
            </a:r>
          </a:p>
          <a:p>
            <a:pPr>
              <a:buFont typeface="Wingdings" pitchFamily="2" charset="2"/>
              <a:buChar char="Ø"/>
              <a:defRPr/>
            </a:pPr>
            <a:r>
              <a:rPr lang="en-US" b="1" i="1" dirty="0" smtClean="0">
                <a:latin typeface="Times New Roman" pitchFamily="18" charset="0"/>
                <a:cs typeface="Times New Roman" pitchFamily="18" charset="0"/>
              </a:rPr>
              <a:t>Sensation as if </a:t>
            </a:r>
          </a:p>
          <a:p>
            <a:pPr>
              <a:buFont typeface="Wingdings" pitchFamily="2" charset="2"/>
              <a:buChar char="Ø"/>
              <a:defRPr/>
            </a:pPr>
            <a:r>
              <a:rPr lang="en-US" b="1" i="1" dirty="0" smtClean="0">
                <a:latin typeface="Times New Roman" pitchFamily="18" charset="0"/>
                <a:cs typeface="Times New Roman" pitchFamily="18" charset="0"/>
              </a:rPr>
              <a:t> Negative generals etc.</a:t>
            </a:r>
          </a:p>
          <a:p>
            <a:endParaRPr lang="en-IN" dirty="0"/>
          </a:p>
        </p:txBody>
      </p:sp>
      <p:sp>
        <p:nvSpPr>
          <p:cNvPr id="4" name="Footer Placeholder 3"/>
          <p:cNvSpPr>
            <a:spLocks noGrp="1"/>
          </p:cNvSpPr>
          <p:nvPr>
            <p:ph type="ftr" sz="quarter" idx="11"/>
          </p:nvPr>
        </p:nvSpPr>
        <p:spPr/>
        <p:txBody>
          <a:bodyPr/>
          <a:lstStyle/>
          <a:p>
            <a:r>
              <a:rPr lang="en-IN" smtClean="0"/>
              <a:t>S K H M C KULSEKHARAM, DEPT OF REPERTORY</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References</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b="1" dirty="0" smtClean="0">
                <a:latin typeface="Times New Roman" pitchFamily="18" charset="0"/>
                <a:cs typeface="Times New Roman" pitchFamily="18" charset="0"/>
              </a:rPr>
              <a:t>A reference to repertories for Homoeopathic students-Dr. SIJU .P.V </a:t>
            </a:r>
          </a:p>
          <a:p>
            <a:r>
              <a:rPr lang="en-US" b="1" dirty="0" smtClean="0">
                <a:latin typeface="Times New Roman" pitchFamily="18" charset="0"/>
                <a:cs typeface="Times New Roman" pitchFamily="18" charset="0"/>
              </a:rPr>
              <a:t>Essentials of repertorisation-Dr. SHASHI KANT TIWARI</a:t>
            </a:r>
          </a:p>
          <a:p>
            <a:endParaRPr lang="en-US" dirty="0" smtClean="0">
              <a:latin typeface="Times New Roman" pitchFamily="18" charset="0"/>
              <a:cs typeface="Times New Roman" pitchFamily="18" charset="0"/>
            </a:endParaRPr>
          </a:p>
          <a:p>
            <a:endParaRPr lang="en-IN" b="1" dirty="0"/>
          </a:p>
        </p:txBody>
      </p:sp>
      <p:sp>
        <p:nvSpPr>
          <p:cNvPr id="4" name="Footer Placeholder 3"/>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lgn="ctr">
              <a:buNone/>
            </a:pPr>
            <a:endParaRPr lang="en-US" sz="6000" b="1" i="1" u="sng" dirty="0" smtClean="0">
              <a:latin typeface="Times New Roman" pitchFamily="18" charset="0"/>
              <a:cs typeface="Times New Roman" pitchFamily="18" charset="0"/>
            </a:endParaRPr>
          </a:p>
          <a:p>
            <a:pPr marL="0" indent="0" algn="ctr">
              <a:buNone/>
            </a:pPr>
            <a:endParaRPr lang="en-US" sz="6000" b="1" i="1" u="sng" dirty="0">
              <a:latin typeface="Times New Roman" pitchFamily="18" charset="0"/>
              <a:cs typeface="Times New Roman" pitchFamily="18" charset="0"/>
            </a:endParaRPr>
          </a:p>
          <a:p>
            <a:pPr marL="0" indent="0" algn="ctr">
              <a:buNone/>
            </a:pPr>
            <a:endParaRPr lang="en-US" sz="6000" b="1" i="1" u="sng" dirty="0" smtClean="0">
              <a:latin typeface="Times New Roman" pitchFamily="18" charset="0"/>
              <a:cs typeface="Times New Roman" pitchFamily="18" charset="0"/>
            </a:endParaRPr>
          </a:p>
          <a:p>
            <a:pPr marL="0" indent="0" algn="r">
              <a:buNone/>
            </a:pPr>
            <a:r>
              <a:rPr lang="en-US" sz="5800" b="1" i="1" u="sng" dirty="0" smtClean="0">
                <a:latin typeface="Wide Latin" pitchFamily="18" charset="0"/>
                <a:cs typeface="Times New Roman" pitchFamily="18" charset="0"/>
              </a:rPr>
              <a:t>THANK YOU</a:t>
            </a:r>
            <a:endParaRPr lang="en-US" sz="5800" b="1" i="1" u="sng" dirty="0">
              <a:latin typeface="Wide Lati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t>SARADA KRISHNA HOMOEOPATHIC MEDICAL COLLEGE, DEPT. OF REPERTORY</a:t>
            </a:r>
            <a:endParaRPr lang="en-US"/>
          </a:p>
        </p:txBody>
      </p:sp>
    </p:spTree>
    <p:extLst>
      <p:ext uri="{BB962C8B-B14F-4D97-AF65-F5344CB8AC3E}">
        <p14:creationId xmlns:p14="http://schemas.microsoft.com/office/powerpoint/2010/main" val="259026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a:xfrm>
            <a:off x="301625" y="0"/>
            <a:ext cx="8540750" cy="1143000"/>
          </a:xfrm>
        </p:spPr>
        <p:txBody>
          <a:bodyPr/>
          <a:lstStyle/>
          <a:p>
            <a:pPr eaLnBrk="1" hangingPunct="1">
              <a:defRPr/>
            </a:pPr>
            <a:r>
              <a:rPr lang="en-US" b="1" i="1" dirty="0" smtClean="0">
                <a:effectLst/>
                <a:latin typeface="Times New Roman" pitchFamily="18" charset="0"/>
                <a:cs typeface="Times New Roman" pitchFamily="18" charset="0"/>
              </a:rPr>
              <a:t>Analysis of Symptoms</a:t>
            </a:r>
            <a:r>
              <a:rPr lang="en-US" b="1" i="1" dirty="0" smtClean="0">
                <a:latin typeface="Times New Roman" pitchFamily="18" charset="0"/>
                <a:cs typeface="Times New Roman" pitchFamily="18" charset="0"/>
              </a:rPr>
              <a:t> </a:t>
            </a:r>
          </a:p>
        </p:txBody>
      </p:sp>
      <p:sp>
        <p:nvSpPr>
          <p:cNvPr id="66563" name="Rectangle 3"/>
          <p:cNvSpPr>
            <a:spLocks noGrp="1" noRot="1" noChangeArrowheads="1"/>
          </p:cNvSpPr>
          <p:nvPr>
            <p:ph idx="1"/>
          </p:nvPr>
        </p:nvSpPr>
        <p:spPr>
          <a:xfrm>
            <a:off x="301625" y="990600"/>
            <a:ext cx="8540750" cy="5638800"/>
          </a:xfrm>
        </p:spPr>
        <p:txBody>
          <a:bodyPr/>
          <a:lstStyle/>
          <a:p>
            <a:pPr algn="just" eaLnBrk="1" hangingPunct="1"/>
            <a:r>
              <a:rPr lang="en-US" altLang="en-US" sz="2800" b="1" i="1" dirty="0" smtClean="0">
                <a:effectLst/>
                <a:latin typeface="Times New Roman" pitchFamily="18" charset="0"/>
                <a:cs typeface="Times New Roman" pitchFamily="18" charset="0"/>
              </a:rPr>
              <a:t>Grouping or classifying symptoms logically under various subheadings is called analysis of symptoms </a:t>
            </a:r>
            <a:r>
              <a:rPr lang="en-US" altLang="en-US" sz="2800" b="1" i="1" dirty="0" smtClean="0">
                <a:solidFill>
                  <a:srgbClr val="FF0066"/>
                </a:solidFill>
                <a:effectLst/>
                <a:latin typeface="Times New Roman" pitchFamily="18" charset="0"/>
                <a:cs typeface="Times New Roman" pitchFamily="18" charset="0"/>
              </a:rPr>
              <a:t>OR</a:t>
            </a:r>
            <a:r>
              <a:rPr lang="en-US" altLang="en-US" sz="2800" b="1" i="1" dirty="0" smtClean="0">
                <a:effectLst/>
                <a:latin typeface="Times New Roman" pitchFamily="18" charset="0"/>
                <a:cs typeface="Times New Roman" pitchFamily="18" charset="0"/>
              </a:rPr>
              <a:t> It means resolving or separating a symptom into its elements or components parts.</a:t>
            </a:r>
          </a:p>
          <a:p>
            <a:pPr algn="just" eaLnBrk="1" hangingPunct="1"/>
            <a:r>
              <a:rPr lang="en-US" altLang="en-US" sz="2800" b="1" i="1" dirty="0" smtClean="0">
                <a:effectLst/>
                <a:latin typeface="Times New Roman" pitchFamily="18" charset="0"/>
                <a:cs typeface="Times New Roman" pitchFamily="18" charset="0"/>
              </a:rPr>
              <a:t>Once the case taking is over, the symptoms are recorded in a case sheet as per the expression of the patient.</a:t>
            </a:r>
          </a:p>
          <a:p>
            <a:pPr algn="just" eaLnBrk="1" hangingPunct="1"/>
            <a:r>
              <a:rPr lang="en-US" altLang="en-US" sz="2800" b="1" i="1" dirty="0" smtClean="0">
                <a:effectLst/>
                <a:latin typeface="Times New Roman" pitchFamily="18" charset="0"/>
                <a:cs typeface="Times New Roman" pitchFamily="18" charset="0"/>
              </a:rPr>
              <a:t>Now these symptoms are to be </a:t>
            </a:r>
            <a:r>
              <a:rPr lang="en-US" altLang="en-US" sz="2800" b="1" i="1" dirty="0" err="1" smtClean="0">
                <a:effectLst/>
                <a:latin typeface="Times New Roman" pitchFamily="18" charset="0"/>
                <a:cs typeface="Times New Roman" pitchFamily="18" charset="0"/>
              </a:rPr>
              <a:t>analysed</a:t>
            </a:r>
            <a:r>
              <a:rPr lang="en-US" altLang="en-US" sz="2800" b="1" i="1" dirty="0" smtClean="0">
                <a:effectLst/>
                <a:latin typeface="Times New Roman" pitchFamily="18" charset="0"/>
                <a:cs typeface="Times New Roman" pitchFamily="18" charset="0"/>
              </a:rPr>
              <a:t> and this discrimination of Symptomatology according to the philosophy of the author for which the repertory is to be chosen. </a:t>
            </a:r>
          </a:p>
        </p:txBody>
      </p:sp>
      <p:sp>
        <p:nvSpPr>
          <p:cNvPr id="5" name="Footer Placeholder 4"/>
          <p:cNvSpPr>
            <a:spLocks noGrp="1"/>
          </p:cNvSpPr>
          <p:nvPr>
            <p:ph type="ftr" sz="quarter" idx="11"/>
          </p:nvPr>
        </p:nvSpPr>
        <p:spPr/>
        <p:txBody>
          <a:bodyPr/>
          <a:lstStyle/>
          <a:p>
            <a:r>
              <a:rPr lang="en-IN" smtClean="0"/>
              <a:t>S K H M C KULSEKHARAM, DEPT OF REPERTORY</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rrowheads="1"/>
          </p:cNvSpPr>
          <p:nvPr>
            <p:ph idx="1"/>
          </p:nvPr>
        </p:nvSpPr>
        <p:spPr>
          <a:xfrm>
            <a:off x="301625" y="381000"/>
            <a:ext cx="8540750" cy="6096000"/>
          </a:xfrm>
        </p:spPr>
        <p:txBody>
          <a:bodyPr/>
          <a:lstStyle/>
          <a:p>
            <a:pPr marL="609600" indent="-609600" algn="just" eaLnBrk="1" hangingPunct="1"/>
            <a:r>
              <a:rPr lang="en-US" altLang="en-US" b="1" i="1" dirty="0" smtClean="0">
                <a:effectLst/>
                <a:latin typeface="Times New Roman" pitchFamily="18" charset="0"/>
                <a:cs typeface="Times New Roman" pitchFamily="18" charset="0"/>
              </a:rPr>
              <a:t>Different authors have classified symptoms under different headings as per their philosophy.</a:t>
            </a:r>
          </a:p>
          <a:p>
            <a:pPr marL="609600" indent="-609600" algn="just" eaLnBrk="1" hangingPunct="1"/>
            <a:r>
              <a:rPr lang="en-US" altLang="en-US" b="1" i="1" dirty="0" smtClean="0">
                <a:effectLst/>
                <a:latin typeface="Times New Roman" pitchFamily="18" charset="0"/>
                <a:cs typeface="Times New Roman" pitchFamily="18" charset="0"/>
              </a:rPr>
              <a:t>Mainly four types of author’s analysis are illustrated here</a:t>
            </a:r>
          </a:p>
          <a:p>
            <a:pPr marL="990600" lvl="1" indent="-533400" algn="just" eaLnBrk="1" hangingPunct="1">
              <a:buFont typeface="Wingdings" pitchFamily="2" charset="2"/>
              <a:buAutoNum type="arabicPeriod"/>
            </a:pPr>
            <a:r>
              <a:rPr lang="en-US" altLang="en-US" b="1" i="1" dirty="0" smtClean="0">
                <a:effectLst/>
                <a:latin typeface="Times New Roman" pitchFamily="18" charset="0"/>
                <a:cs typeface="Times New Roman" pitchFamily="18" charset="0"/>
              </a:rPr>
              <a:t>Hahnemann</a:t>
            </a:r>
          </a:p>
          <a:p>
            <a:pPr marL="990600" lvl="1" indent="-533400" algn="just" eaLnBrk="1" hangingPunct="1">
              <a:buFont typeface="Wingdings" pitchFamily="2" charset="2"/>
              <a:buAutoNum type="arabicPeriod"/>
            </a:pPr>
            <a:r>
              <a:rPr lang="en-US" altLang="en-US" b="1" i="1" dirty="0" err="1" smtClean="0">
                <a:effectLst/>
                <a:latin typeface="Times New Roman" pitchFamily="18" charset="0"/>
                <a:cs typeface="Times New Roman" pitchFamily="18" charset="0"/>
              </a:rPr>
              <a:t>Boenninghausen</a:t>
            </a:r>
            <a:endParaRPr lang="en-US" altLang="en-US" b="1" i="1" dirty="0" smtClean="0">
              <a:effectLst/>
              <a:latin typeface="Times New Roman" pitchFamily="18" charset="0"/>
              <a:cs typeface="Times New Roman" pitchFamily="18" charset="0"/>
            </a:endParaRPr>
          </a:p>
          <a:p>
            <a:pPr marL="990600" lvl="1" indent="-533400" algn="just" eaLnBrk="1" hangingPunct="1">
              <a:buFont typeface="Wingdings" pitchFamily="2" charset="2"/>
              <a:buAutoNum type="arabicPeriod"/>
            </a:pPr>
            <a:r>
              <a:rPr lang="en-US" altLang="en-US" b="1" i="1" dirty="0" smtClean="0">
                <a:effectLst/>
                <a:latin typeface="Times New Roman" pitchFamily="18" charset="0"/>
                <a:cs typeface="Times New Roman" pitchFamily="18" charset="0"/>
              </a:rPr>
              <a:t>Kent </a:t>
            </a:r>
          </a:p>
          <a:p>
            <a:pPr marL="990600" lvl="1" indent="-533400" algn="just" eaLnBrk="1" hangingPunct="1">
              <a:buFont typeface="Wingdings" pitchFamily="2" charset="2"/>
              <a:buAutoNum type="arabicPeriod"/>
            </a:pPr>
            <a:r>
              <a:rPr lang="en-US" altLang="en-US" b="1" i="1" dirty="0" smtClean="0">
                <a:effectLst/>
                <a:latin typeface="Times New Roman" pitchFamily="18" charset="0"/>
                <a:cs typeface="Times New Roman" pitchFamily="18" charset="0"/>
              </a:rPr>
              <a:t>Garth </a:t>
            </a:r>
            <a:r>
              <a:rPr lang="en-US" altLang="en-US" b="1" i="1" dirty="0" err="1" smtClean="0">
                <a:effectLst/>
                <a:latin typeface="Times New Roman" pitchFamily="18" charset="0"/>
                <a:cs typeface="Times New Roman" pitchFamily="18" charset="0"/>
              </a:rPr>
              <a:t>Boericke</a:t>
            </a:r>
            <a:endParaRPr lang="en-US" altLang="en-US" b="1" i="1" dirty="0" smtClean="0">
              <a:effectLst/>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t>S K H M C KULSEKHARAM, DEPT OF REPERTORY</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a:xfrm>
            <a:off x="0" y="0"/>
            <a:ext cx="9144000" cy="990600"/>
          </a:xfrm>
        </p:spPr>
        <p:txBody>
          <a:bodyPr/>
          <a:lstStyle/>
          <a:p>
            <a:pPr eaLnBrk="1" hangingPunct="1">
              <a:defRPr/>
            </a:pPr>
            <a:r>
              <a:rPr lang="en-US" b="1" i="1" dirty="0" err="1" smtClean="0">
                <a:effectLst/>
                <a:latin typeface="Times New Roman" pitchFamily="18" charset="0"/>
                <a:cs typeface="Times New Roman" pitchFamily="18" charset="0"/>
              </a:rPr>
              <a:t>Hahnemannian</a:t>
            </a:r>
            <a:r>
              <a:rPr lang="en-US" b="1" i="1" dirty="0" smtClean="0">
                <a:effectLst/>
                <a:latin typeface="Times New Roman" pitchFamily="18" charset="0"/>
                <a:cs typeface="Times New Roman" pitchFamily="18" charset="0"/>
              </a:rPr>
              <a:t> Classification  </a:t>
            </a:r>
            <a:r>
              <a:rPr lang="en-US" b="1" i="1" dirty="0" smtClean="0">
                <a:latin typeface="Times New Roman" pitchFamily="18" charset="0"/>
                <a:cs typeface="Times New Roman" pitchFamily="18" charset="0"/>
              </a:rPr>
              <a:t> </a:t>
            </a:r>
          </a:p>
        </p:txBody>
      </p:sp>
      <p:sp>
        <p:nvSpPr>
          <p:cNvPr id="68611" name="Rectangle 3"/>
          <p:cNvSpPr>
            <a:spLocks noGrp="1" noRot="1" noChangeArrowheads="1"/>
          </p:cNvSpPr>
          <p:nvPr>
            <p:ph idx="1"/>
          </p:nvPr>
        </p:nvSpPr>
        <p:spPr>
          <a:xfrm>
            <a:off x="301625" y="990600"/>
            <a:ext cx="8540750" cy="5638800"/>
          </a:xfrm>
        </p:spPr>
        <p:txBody>
          <a:bodyPr/>
          <a:lstStyle/>
          <a:p>
            <a:pPr marL="609600" indent="-609600" algn="just" eaLnBrk="1" hangingPunct="1"/>
            <a:r>
              <a:rPr lang="en-US" altLang="en-US" sz="2800" b="1" i="1" dirty="0" smtClean="0">
                <a:effectLst/>
                <a:latin typeface="Times New Roman" pitchFamily="18" charset="0"/>
                <a:cs typeface="Times New Roman" pitchFamily="18" charset="0"/>
              </a:rPr>
              <a:t>Hahnemann has classified symptoms into two groups.</a:t>
            </a:r>
          </a:p>
          <a:p>
            <a:pPr marL="990600" lvl="1" indent="-533400" algn="just" eaLnBrk="1" hangingPunct="1">
              <a:buFont typeface="Wingdings" pitchFamily="2" charset="2"/>
              <a:buAutoNum type="arabicPeriod"/>
            </a:pPr>
            <a:r>
              <a:rPr lang="en-US" altLang="en-US" sz="2400" b="1" i="1" dirty="0" smtClean="0">
                <a:effectLst/>
                <a:latin typeface="Times New Roman" pitchFamily="18" charset="0"/>
                <a:cs typeface="Times New Roman" pitchFamily="18" charset="0"/>
              </a:rPr>
              <a:t>Common</a:t>
            </a:r>
          </a:p>
          <a:p>
            <a:pPr marL="990600" lvl="1" indent="-533400" algn="just" eaLnBrk="1" hangingPunct="1">
              <a:buFont typeface="Wingdings" pitchFamily="2" charset="2"/>
              <a:buAutoNum type="arabicPeriod"/>
            </a:pPr>
            <a:r>
              <a:rPr lang="en-US" altLang="en-US" sz="2400" b="1" i="1" dirty="0" smtClean="0">
                <a:effectLst/>
                <a:latin typeface="Times New Roman" pitchFamily="18" charset="0"/>
                <a:cs typeface="Times New Roman" pitchFamily="18" charset="0"/>
              </a:rPr>
              <a:t>Uncommon</a:t>
            </a:r>
          </a:p>
          <a:p>
            <a:pPr marL="609600" indent="-609600" algn="just" eaLnBrk="1" hangingPunct="1">
              <a:buFont typeface="Wingdings" pitchFamily="2" charset="2"/>
              <a:buChar char="§"/>
            </a:pPr>
            <a:r>
              <a:rPr lang="en-US" altLang="en-US" sz="2800" b="1" i="1" u="sng" dirty="0" smtClean="0">
                <a:effectLst/>
                <a:latin typeface="Times New Roman" pitchFamily="18" charset="0"/>
                <a:cs typeface="Times New Roman" pitchFamily="18" charset="0"/>
              </a:rPr>
              <a:t>Common</a:t>
            </a:r>
            <a:r>
              <a:rPr lang="en-US" altLang="en-US" sz="2800" b="1" i="1" dirty="0" smtClean="0">
                <a:effectLst/>
                <a:latin typeface="Times New Roman" pitchFamily="18" charset="0"/>
                <a:cs typeface="Times New Roman" pitchFamily="18" charset="0"/>
              </a:rPr>
              <a:t>:  These are those symptoms common to the disease or seen in many remedies while proving.  These symptoms are helpful for the diagnosis.  Homoeopathic point of view it is of not much use but it is used to find out the characteristic symptoms by discarding the common symptoms. </a:t>
            </a:r>
          </a:p>
        </p:txBody>
      </p:sp>
      <p:sp>
        <p:nvSpPr>
          <p:cNvPr id="5" name="Footer Placeholder 4"/>
          <p:cNvSpPr>
            <a:spLocks noGrp="1"/>
          </p:cNvSpPr>
          <p:nvPr>
            <p:ph type="ftr" sz="quarter" idx="11"/>
          </p:nvPr>
        </p:nvSpPr>
        <p:spPr/>
        <p:txBody>
          <a:bodyPr/>
          <a:lstStyle/>
          <a:p>
            <a:r>
              <a:rPr lang="en-IN" smtClean="0"/>
              <a:t>S K H M C KULSEKHARAM, DEPT OF REPERTORY</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rrowheads="1"/>
          </p:cNvSpPr>
          <p:nvPr>
            <p:ph idx="1"/>
          </p:nvPr>
        </p:nvSpPr>
        <p:spPr>
          <a:xfrm>
            <a:off x="301625" y="381000"/>
            <a:ext cx="8540750" cy="6096000"/>
          </a:xfrm>
        </p:spPr>
        <p:txBody>
          <a:bodyPr/>
          <a:lstStyle/>
          <a:p>
            <a:pPr marL="609600" indent="-609600" algn="just" eaLnBrk="1" hangingPunct="1">
              <a:buFont typeface="Arial" charset="0"/>
              <a:buNone/>
            </a:pPr>
            <a:r>
              <a:rPr lang="en-US" altLang="en-US" b="1" i="1" dirty="0" smtClean="0">
                <a:effectLst/>
                <a:latin typeface="Times New Roman" pitchFamily="18" charset="0"/>
                <a:cs typeface="Times New Roman" pitchFamily="18" charset="0"/>
              </a:rPr>
              <a:t>	</a:t>
            </a:r>
            <a:r>
              <a:rPr lang="en-US" altLang="en-US" b="1" i="1" u="sng" dirty="0" smtClean="0">
                <a:effectLst/>
                <a:latin typeface="Times New Roman" pitchFamily="18" charset="0"/>
                <a:cs typeface="Times New Roman" pitchFamily="18" charset="0"/>
              </a:rPr>
              <a:t>Uncommon</a:t>
            </a:r>
            <a:r>
              <a:rPr lang="en-US" altLang="en-US" b="1" i="1" dirty="0" smtClean="0">
                <a:effectLst/>
                <a:latin typeface="Times New Roman" pitchFamily="18" charset="0"/>
                <a:cs typeface="Times New Roman" pitchFamily="18" charset="0"/>
              </a:rPr>
              <a:t>:  </a:t>
            </a:r>
          </a:p>
          <a:p>
            <a:pPr marL="609600" indent="-609600" algn="just" eaLnBrk="1" hangingPunct="1">
              <a:buFont typeface="Arial" charset="0"/>
              <a:buNone/>
            </a:pPr>
            <a:r>
              <a:rPr lang="en-US" altLang="en-US" b="1" i="1" dirty="0" smtClean="0">
                <a:latin typeface="Times New Roman" pitchFamily="18" charset="0"/>
                <a:cs typeface="Times New Roman" pitchFamily="18" charset="0"/>
              </a:rPr>
              <a:t>       </a:t>
            </a:r>
            <a:r>
              <a:rPr lang="en-US" altLang="en-US" b="1" i="1" dirty="0" smtClean="0">
                <a:effectLst/>
                <a:latin typeface="Times New Roman" pitchFamily="18" charset="0"/>
                <a:cs typeface="Times New Roman" pitchFamily="18" charset="0"/>
              </a:rPr>
              <a:t>These are those symptoms that are characteristic or individualizing the person.  This is given under Aphorism 153. </a:t>
            </a:r>
          </a:p>
          <a:p>
            <a:pPr marL="609600" indent="-609600" algn="just" eaLnBrk="1" hangingPunct="1">
              <a:buFont typeface="Arial" charset="0"/>
              <a:buNone/>
            </a:pPr>
            <a:r>
              <a:rPr lang="en-US" altLang="en-US" b="1" i="1" dirty="0" smtClean="0">
                <a:latin typeface="Times New Roman" pitchFamily="18" charset="0"/>
                <a:cs typeface="Times New Roman" pitchFamily="18" charset="0"/>
              </a:rPr>
              <a:t>      </a:t>
            </a:r>
            <a:r>
              <a:rPr lang="en-US" altLang="en-US" b="1" i="1" dirty="0" smtClean="0">
                <a:effectLst/>
                <a:latin typeface="Times New Roman" pitchFamily="18" charset="0"/>
                <a:cs typeface="Times New Roman" pitchFamily="18" charset="0"/>
              </a:rPr>
              <a:t> This is of no use to diagnose the disease but it helps to diagnose the remedy.  </a:t>
            </a:r>
          </a:p>
        </p:txBody>
      </p:sp>
      <p:sp>
        <p:nvSpPr>
          <p:cNvPr id="4" name="Footer Placeholder 3"/>
          <p:cNvSpPr>
            <a:spLocks noGrp="1"/>
          </p:cNvSpPr>
          <p:nvPr>
            <p:ph type="ftr" sz="quarter" idx="11"/>
          </p:nvPr>
        </p:nvSpPr>
        <p:spPr/>
        <p:txBody>
          <a:bodyPr/>
          <a:lstStyle/>
          <a:p>
            <a:r>
              <a:rPr lang="en-IN" smtClean="0"/>
              <a:t>S K H M C KULSEKHARAM, DEPT OF REPERTORY</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rganization Chart 5"/>
          <p:cNvGrpSpPr>
            <a:grpSpLocks/>
          </p:cNvGrpSpPr>
          <p:nvPr/>
        </p:nvGrpSpPr>
        <p:grpSpPr bwMode="auto">
          <a:xfrm>
            <a:off x="285720" y="500042"/>
            <a:ext cx="8429684" cy="5929354"/>
            <a:chOff x="1152" y="1298"/>
            <a:chExt cx="5038" cy="2016"/>
          </a:xfrm>
        </p:grpSpPr>
        <p:cxnSp>
          <p:nvCxnSpPr>
            <p:cNvPr id="1028" name="_s1028"/>
            <p:cNvCxnSpPr>
              <a:cxnSpLocks noChangeShapeType="1"/>
              <a:stCxn id="16" idx="1"/>
              <a:endCxn id="11" idx="2"/>
            </p:cNvCxnSpPr>
            <p:nvPr/>
          </p:nvCxnSpPr>
          <p:spPr bwMode="auto">
            <a:xfrm rot="10800000">
              <a:off x="4752" y="2450"/>
              <a:ext cx="143" cy="720"/>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29" name="_s1029"/>
            <p:cNvCxnSpPr>
              <a:cxnSpLocks noChangeShapeType="1"/>
              <a:stCxn id="15" idx="1"/>
              <a:endCxn id="11" idx="2"/>
            </p:cNvCxnSpPr>
            <p:nvPr/>
          </p:nvCxnSpPr>
          <p:spPr bwMode="auto">
            <a:xfrm rot="10800000">
              <a:off x="4752" y="2450"/>
              <a:ext cx="143"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30" name="_s1030"/>
            <p:cNvCxnSpPr>
              <a:cxnSpLocks noChangeShapeType="1"/>
              <a:stCxn id="14" idx="1"/>
              <a:endCxn id="10" idx="2"/>
            </p:cNvCxnSpPr>
            <p:nvPr/>
          </p:nvCxnSpPr>
          <p:spPr bwMode="auto">
            <a:xfrm rot="10800000">
              <a:off x="3600" y="2450"/>
              <a:ext cx="144" cy="720"/>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31" name="_s1031"/>
            <p:cNvCxnSpPr>
              <a:cxnSpLocks noChangeShapeType="1"/>
              <a:stCxn id="13" idx="1"/>
              <a:endCxn id="10" idx="2"/>
            </p:cNvCxnSpPr>
            <p:nvPr/>
          </p:nvCxnSpPr>
          <p:spPr bwMode="auto">
            <a:xfrm rot="10800000">
              <a:off x="3600" y="2450"/>
              <a:ext cx="144"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32" name="_s1032"/>
            <p:cNvCxnSpPr>
              <a:cxnSpLocks noChangeShapeType="1"/>
              <a:stCxn id="12" idx="0"/>
              <a:endCxn id="7" idx="2"/>
            </p:cNvCxnSpPr>
            <p:nvPr/>
          </p:nvCxnSpPr>
          <p:spPr bwMode="auto">
            <a:xfrm rot="5400000" flipH="1">
              <a:off x="5147" y="1550"/>
              <a:ext cx="144" cy="1080"/>
            </a:xfrm>
            <a:prstGeom prst="bentConnector3">
              <a:avLst>
                <a:gd name="adj1" fmla="val 23375"/>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33" name="_s1033"/>
            <p:cNvCxnSpPr>
              <a:cxnSpLocks noChangeShapeType="1"/>
              <a:stCxn id="11" idx="0"/>
              <a:endCxn id="7" idx="2"/>
            </p:cNvCxnSpPr>
            <p:nvPr/>
          </p:nvCxnSpPr>
          <p:spPr bwMode="auto">
            <a:xfrm rot="5400000" flipH="1">
              <a:off x="4644" y="2053"/>
              <a:ext cx="144" cy="73"/>
            </a:xfrm>
            <a:prstGeom prst="bentConnector3">
              <a:avLst>
                <a:gd name="adj1" fmla="val 23375"/>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34" name="_s1034"/>
            <p:cNvCxnSpPr>
              <a:cxnSpLocks noChangeShapeType="1"/>
              <a:stCxn id="10" idx="0"/>
              <a:endCxn id="7" idx="2"/>
            </p:cNvCxnSpPr>
            <p:nvPr/>
          </p:nvCxnSpPr>
          <p:spPr bwMode="auto">
            <a:xfrm rot="16200000">
              <a:off x="4068" y="1550"/>
              <a:ext cx="144" cy="1079"/>
            </a:xfrm>
            <a:prstGeom prst="bentConnector3">
              <a:avLst>
                <a:gd name="adj1" fmla="val 23375"/>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35" name="_s1035"/>
            <p:cNvCxnSpPr>
              <a:cxnSpLocks noChangeShapeType="1"/>
              <a:stCxn id="9" idx="0"/>
              <a:endCxn id="6" idx="2"/>
            </p:cNvCxnSpPr>
            <p:nvPr/>
          </p:nvCxnSpPr>
          <p:spPr bwMode="auto">
            <a:xfrm rot="5400000" flipH="1">
              <a:off x="2268" y="1838"/>
              <a:ext cx="144" cy="504"/>
            </a:xfrm>
            <a:prstGeom prst="bentConnector3">
              <a:avLst>
                <a:gd name="adj1" fmla="val 23375"/>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36" name="_s1036"/>
            <p:cNvCxnSpPr>
              <a:cxnSpLocks noChangeShapeType="1"/>
              <a:stCxn id="8" idx="0"/>
              <a:endCxn id="6" idx="2"/>
            </p:cNvCxnSpPr>
            <p:nvPr/>
          </p:nvCxnSpPr>
          <p:spPr bwMode="auto">
            <a:xfrm rot="16200000">
              <a:off x="1764" y="1838"/>
              <a:ext cx="144" cy="504"/>
            </a:xfrm>
            <a:prstGeom prst="bentConnector3">
              <a:avLst>
                <a:gd name="adj1" fmla="val 23375"/>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37" name="_s1037"/>
            <p:cNvCxnSpPr>
              <a:cxnSpLocks noChangeShapeType="1"/>
              <a:stCxn id="7" idx="0"/>
              <a:endCxn id="5" idx="2"/>
            </p:cNvCxnSpPr>
            <p:nvPr/>
          </p:nvCxnSpPr>
          <p:spPr bwMode="auto">
            <a:xfrm rot="5400000" flipH="1">
              <a:off x="3959" y="1010"/>
              <a:ext cx="144" cy="1296"/>
            </a:xfrm>
            <a:prstGeom prst="bentConnector3">
              <a:avLst>
                <a:gd name="adj1" fmla="val 2330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38" name="_s1038"/>
            <p:cNvCxnSpPr>
              <a:cxnSpLocks noChangeShapeType="1"/>
              <a:stCxn id="6" idx="0"/>
              <a:endCxn id="5" idx="2"/>
            </p:cNvCxnSpPr>
            <p:nvPr/>
          </p:nvCxnSpPr>
          <p:spPr bwMode="auto">
            <a:xfrm rot="16200000">
              <a:off x="2664" y="1010"/>
              <a:ext cx="144" cy="1295"/>
            </a:xfrm>
            <a:prstGeom prst="bentConnector3">
              <a:avLst>
                <a:gd name="adj1" fmla="val 2330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5" name="_s1039"/>
            <p:cNvSpPr>
              <a:spLocks noChangeArrowheads="1"/>
            </p:cNvSpPr>
            <p:nvPr/>
          </p:nvSpPr>
          <p:spPr bwMode="auto">
            <a:xfrm>
              <a:off x="2951" y="1298"/>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1" i="0" u="none" strike="noStrike" cap="none" normalizeH="0" baseline="0" dirty="0" smtClean="0">
                  <a:ln>
                    <a:noFill/>
                  </a:ln>
                  <a:solidFill>
                    <a:schemeClr val="tx1"/>
                  </a:solidFill>
                  <a:effectLst/>
                  <a:cs typeface="Arial" charset="0"/>
                </a:rPr>
                <a:t>Symptoms</a:t>
              </a:r>
            </a:p>
          </p:txBody>
        </p:sp>
        <p:sp>
          <p:nvSpPr>
            <p:cNvPr id="6" name="_s1040"/>
            <p:cNvSpPr>
              <a:spLocks noChangeArrowheads="1"/>
            </p:cNvSpPr>
            <p:nvPr/>
          </p:nvSpPr>
          <p:spPr bwMode="auto">
            <a:xfrm>
              <a:off x="1656" y="1730"/>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100" b="1" i="0" u="none" strike="noStrike" cap="none" normalizeH="0" baseline="0" smtClean="0">
                  <a:ln>
                    <a:noFill/>
                  </a:ln>
                  <a:solidFill>
                    <a:schemeClr val="tx1"/>
                  </a:solidFill>
                  <a:effectLst/>
                  <a:cs typeface="Arial" charset="0"/>
                </a:rPr>
                <a:t>Common</a:t>
              </a:r>
            </a:p>
          </p:txBody>
        </p:sp>
        <p:sp>
          <p:nvSpPr>
            <p:cNvPr id="7" name="_s1041"/>
            <p:cNvSpPr>
              <a:spLocks noChangeArrowheads="1"/>
            </p:cNvSpPr>
            <p:nvPr/>
          </p:nvSpPr>
          <p:spPr bwMode="auto">
            <a:xfrm>
              <a:off x="4247" y="1730"/>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1" i="0" u="none" strike="noStrike" cap="none" normalizeH="0" baseline="0" smtClean="0">
                  <a:ln>
                    <a:noFill/>
                  </a:ln>
                  <a:solidFill>
                    <a:schemeClr val="tx1"/>
                  </a:solidFill>
                  <a:effectLst/>
                  <a:cs typeface="Arial" charset="0"/>
                </a:rPr>
                <a:t>Uncommon</a:t>
              </a:r>
            </a:p>
          </p:txBody>
        </p:sp>
        <p:sp>
          <p:nvSpPr>
            <p:cNvPr id="8" name="_s1042"/>
            <p:cNvSpPr>
              <a:spLocks noChangeArrowheads="1"/>
            </p:cNvSpPr>
            <p:nvPr/>
          </p:nvSpPr>
          <p:spPr bwMode="auto">
            <a:xfrm>
              <a:off x="1152" y="2162"/>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1" i="0" u="none" strike="noStrike" cap="none" normalizeH="0" baseline="0" smtClean="0">
                  <a:ln>
                    <a:noFill/>
                  </a:ln>
                  <a:solidFill>
                    <a:schemeClr val="tx1"/>
                  </a:solidFill>
                  <a:effectLst/>
                  <a:cs typeface="Arial" charset="0"/>
                </a:rPr>
                <a:t>Purely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1" i="0" u="none" strike="noStrike" cap="none" normalizeH="0" baseline="0" smtClean="0">
                  <a:ln>
                    <a:noFill/>
                  </a:ln>
                  <a:solidFill>
                    <a:schemeClr val="tx1"/>
                  </a:solidFill>
                  <a:effectLst/>
                  <a:cs typeface="Arial" charset="0"/>
                </a:rPr>
                <a:t>common</a:t>
              </a:r>
            </a:p>
          </p:txBody>
        </p:sp>
        <p:sp>
          <p:nvSpPr>
            <p:cNvPr id="9" name="_s1043"/>
            <p:cNvSpPr>
              <a:spLocks noChangeArrowheads="1"/>
            </p:cNvSpPr>
            <p:nvPr/>
          </p:nvSpPr>
          <p:spPr bwMode="auto">
            <a:xfrm>
              <a:off x="2160" y="2162"/>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1" i="0" u="none" strike="noStrike" cap="none" normalizeH="0" baseline="0" smtClean="0">
                  <a:ln>
                    <a:noFill/>
                  </a:ln>
                  <a:solidFill>
                    <a:schemeClr val="tx1"/>
                  </a:solidFill>
                  <a:effectLst/>
                  <a:cs typeface="Arial" charset="0"/>
                </a:rPr>
                <a:t>Peculiar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1" i="0" u="none" strike="noStrike" cap="none" normalizeH="0" baseline="0" smtClean="0">
                  <a:ln>
                    <a:noFill/>
                  </a:ln>
                  <a:solidFill>
                    <a:schemeClr val="tx1"/>
                  </a:solidFill>
                  <a:effectLst/>
                  <a:cs typeface="Arial" charset="0"/>
                </a:rPr>
                <a:t>common</a:t>
              </a:r>
            </a:p>
          </p:txBody>
        </p:sp>
        <p:sp>
          <p:nvSpPr>
            <p:cNvPr id="10" name="_s1044"/>
            <p:cNvSpPr>
              <a:spLocks noChangeArrowheads="1"/>
            </p:cNvSpPr>
            <p:nvPr/>
          </p:nvSpPr>
          <p:spPr bwMode="auto">
            <a:xfrm>
              <a:off x="3168" y="2162"/>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100" b="1" i="0" u="none" strike="noStrike" cap="none" normalizeH="0" baseline="0" smtClean="0">
                  <a:ln>
                    <a:noFill/>
                  </a:ln>
                  <a:solidFill>
                    <a:schemeClr val="tx1"/>
                  </a:solidFill>
                  <a:effectLst/>
                  <a:cs typeface="Arial" charset="0"/>
                </a:rPr>
                <a:t>General</a:t>
              </a:r>
            </a:p>
          </p:txBody>
        </p:sp>
        <p:sp>
          <p:nvSpPr>
            <p:cNvPr id="11" name="_s1045"/>
            <p:cNvSpPr>
              <a:spLocks noChangeArrowheads="1"/>
            </p:cNvSpPr>
            <p:nvPr/>
          </p:nvSpPr>
          <p:spPr bwMode="auto">
            <a:xfrm>
              <a:off x="4320" y="2162"/>
              <a:ext cx="863"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tx1"/>
                  </a:solidFill>
                  <a:effectLst/>
                  <a:cs typeface="Arial" charset="0"/>
                </a:rPr>
                <a:t>Characteristic</a:t>
              </a:r>
            </a:p>
          </p:txBody>
        </p:sp>
        <p:sp>
          <p:nvSpPr>
            <p:cNvPr id="12" name="_s1046"/>
            <p:cNvSpPr>
              <a:spLocks noChangeArrowheads="1"/>
            </p:cNvSpPr>
            <p:nvPr/>
          </p:nvSpPr>
          <p:spPr bwMode="auto">
            <a:xfrm>
              <a:off x="5327" y="2162"/>
              <a:ext cx="863"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1" i="0" u="none" strike="noStrike" cap="none" normalizeH="0" baseline="0" smtClean="0">
                  <a:ln>
                    <a:noFill/>
                  </a:ln>
                  <a:solidFill>
                    <a:schemeClr val="tx1"/>
                  </a:solidFill>
                  <a:effectLst/>
                  <a:cs typeface="Arial" charset="0"/>
                </a:rPr>
                <a:t>Particulars</a:t>
              </a:r>
            </a:p>
          </p:txBody>
        </p:sp>
        <p:sp>
          <p:nvSpPr>
            <p:cNvPr id="13" name="_s1047"/>
            <p:cNvSpPr>
              <a:spLocks noChangeArrowheads="1"/>
            </p:cNvSpPr>
            <p:nvPr/>
          </p:nvSpPr>
          <p:spPr bwMode="auto">
            <a:xfrm>
              <a:off x="3744" y="2594"/>
              <a:ext cx="863"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1" i="0" u="none" strike="noStrike" cap="none" normalizeH="0" baseline="0" smtClean="0">
                  <a:ln>
                    <a:noFill/>
                  </a:ln>
                  <a:solidFill>
                    <a:schemeClr val="tx1"/>
                  </a:solidFill>
                  <a:effectLst/>
                  <a:cs typeface="Arial" charset="0"/>
                </a:rPr>
                <a:t>Mental</a:t>
              </a:r>
            </a:p>
          </p:txBody>
        </p:sp>
        <p:sp>
          <p:nvSpPr>
            <p:cNvPr id="14" name="_s1048"/>
            <p:cNvSpPr>
              <a:spLocks noChangeArrowheads="1"/>
            </p:cNvSpPr>
            <p:nvPr/>
          </p:nvSpPr>
          <p:spPr bwMode="auto">
            <a:xfrm>
              <a:off x="3744" y="3026"/>
              <a:ext cx="863"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1" i="0" u="none" strike="noStrike" cap="none" normalizeH="0" baseline="0" smtClean="0">
                  <a:ln>
                    <a:noFill/>
                  </a:ln>
                  <a:solidFill>
                    <a:schemeClr val="tx1"/>
                  </a:solidFill>
                  <a:effectLst/>
                  <a:cs typeface="Arial" charset="0"/>
                </a:rPr>
                <a:t>Physical</a:t>
              </a:r>
            </a:p>
          </p:txBody>
        </p:sp>
        <p:sp>
          <p:nvSpPr>
            <p:cNvPr id="15" name="_s1049"/>
            <p:cNvSpPr>
              <a:spLocks noChangeArrowheads="1"/>
            </p:cNvSpPr>
            <p:nvPr/>
          </p:nvSpPr>
          <p:spPr bwMode="auto">
            <a:xfrm>
              <a:off x="4895" y="2594"/>
              <a:ext cx="863"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1" i="0" u="none" strike="noStrike" cap="none" normalizeH="0" baseline="0" smtClean="0">
                  <a:ln>
                    <a:noFill/>
                  </a:ln>
                  <a:solidFill>
                    <a:schemeClr val="tx1"/>
                  </a:solidFill>
                  <a:effectLst/>
                  <a:cs typeface="Arial" charset="0"/>
                </a:rPr>
                <a:t>General</a:t>
              </a:r>
            </a:p>
          </p:txBody>
        </p:sp>
        <p:sp>
          <p:nvSpPr>
            <p:cNvPr id="16" name="_s1050"/>
            <p:cNvSpPr>
              <a:spLocks noChangeArrowheads="1"/>
            </p:cNvSpPr>
            <p:nvPr/>
          </p:nvSpPr>
          <p:spPr bwMode="auto">
            <a:xfrm>
              <a:off x="4895" y="3026"/>
              <a:ext cx="863"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1" i="0" u="none" strike="noStrike" cap="none" normalizeH="0" baseline="0" smtClean="0">
                  <a:ln>
                    <a:noFill/>
                  </a:ln>
                  <a:solidFill>
                    <a:schemeClr val="tx1"/>
                  </a:solidFill>
                  <a:effectLst/>
                  <a:cs typeface="Arial" charset="0"/>
                </a:rPr>
                <a:t>Particular</a:t>
              </a:r>
            </a:p>
          </p:txBody>
        </p:sp>
      </p:grpSp>
      <p:sp>
        <p:nvSpPr>
          <p:cNvPr id="4" name="Footer Placeholder 3"/>
          <p:cNvSpPr>
            <a:spLocks noGrp="1"/>
          </p:cNvSpPr>
          <p:nvPr>
            <p:ph type="ftr" sz="quarter" idx="11"/>
          </p:nvPr>
        </p:nvSpPr>
        <p:spPr/>
        <p:txBody>
          <a:bodyPr/>
          <a:lstStyle/>
          <a:p>
            <a:pPr>
              <a:defRPr/>
            </a:pPr>
            <a:r>
              <a:rPr lang="en-IN" smtClean="0"/>
              <a:t>S K H M C KULSEKHARAM, DEPT OF REPERTORY</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a:xfrm>
            <a:off x="0" y="0"/>
            <a:ext cx="9144000" cy="990600"/>
          </a:xfrm>
        </p:spPr>
        <p:txBody>
          <a:bodyPr/>
          <a:lstStyle/>
          <a:p>
            <a:pPr eaLnBrk="1" hangingPunct="1">
              <a:defRPr/>
            </a:pPr>
            <a:r>
              <a:rPr lang="en-US" b="1" i="1" dirty="0" err="1" smtClean="0">
                <a:effectLst/>
                <a:latin typeface="Times New Roman" pitchFamily="18" charset="0"/>
                <a:cs typeface="Times New Roman" pitchFamily="18" charset="0"/>
              </a:rPr>
              <a:t>Boenninghausen’s</a:t>
            </a:r>
            <a:r>
              <a:rPr lang="en-US" b="1" i="1" dirty="0" smtClean="0">
                <a:effectLst/>
                <a:latin typeface="Times New Roman" pitchFamily="18" charset="0"/>
                <a:cs typeface="Times New Roman" pitchFamily="18" charset="0"/>
              </a:rPr>
              <a:t> Analysis </a:t>
            </a:r>
            <a:endParaRPr lang="en-US" b="1" i="1" dirty="0" smtClean="0">
              <a:latin typeface="Times New Roman" pitchFamily="18" charset="0"/>
              <a:cs typeface="Times New Roman" pitchFamily="18" charset="0"/>
            </a:endParaRPr>
          </a:p>
        </p:txBody>
      </p:sp>
      <p:sp>
        <p:nvSpPr>
          <p:cNvPr id="70659" name="Rectangle 3"/>
          <p:cNvSpPr>
            <a:spLocks noGrp="1" noRot="1" noChangeArrowheads="1"/>
          </p:cNvSpPr>
          <p:nvPr>
            <p:ph idx="1"/>
          </p:nvPr>
        </p:nvSpPr>
        <p:spPr>
          <a:xfrm>
            <a:off x="301625" y="990600"/>
            <a:ext cx="8540750" cy="5638800"/>
          </a:xfrm>
        </p:spPr>
        <p:txBody>
          <a:bodyPr/>
          <a:lstStyle/>
          <a:p>
            <a:pPr marL="609600" indent="-609600" algn="just" eaLnBrk="1" hangingPunct="1">
              <a:lnSpc>
                <a:spcPct val="90000"/>
              </a:lnSpc>
              <a:buNone/>
            </a:pPr>
            <a:r>
              <a:rPr lang="en-US" altLang="en-US" b="1" i="1" dirty="0" smtClean="0">
                <a:effectLst/>
                <a:latin typeface="Times New Roman" pitchFamily="18" charset="0"/>
                <a:cs typeface="Times New Roman" pitchFamily="18" charset="0"/>
              </a:rPr>
              <a:t>      </a:t>
            </a:r>
            <a:r>
              <a:rPr lang="en-US" altLang="en-US" b="1" i="1" dirty="0" err="1" smtClean="0">
                <a:effectLst/>
                <a:latin typeface="Times New Roman" pitchFamily="18" charset="0"/>
                <a:cs typeface="Times New Roman" pitchFamily="18" charset="0"/>
              </a:rPr>
              <a:t>Boenninghausen</a:t>
            </a:r>
            <a:r>
              <a:rPr lang="en-US" altLang="en-US" b="1" i="1" dirty="0" smtClean="0">
                <a:effectLst/>
                <a:latin typeface="Times New Roman" pitchFamily="18" charset="0"/>
                <a:cs typeface="Times New Roman" pitchFamily="18" charset="0"/>
              </a:rPr>
              <a:t> has grouped or analyzed as complete symptoms, which in turn has the four components.  They are</a:t>
            </a:r>
          </a:p>
          <a:p>
            <a:pPr marL="990600" lvl="1" indent="-533400" algn="just" eaLnBrk="1" hangingPunct="1">
              <a:lnSpc>
                <a:spcPct val="90000"/>
              </a:lnSpc>
              <a:buFont typeface="Wingdings" pitchFamily="2" charset="2"/>
              <a:buAutoNum type="arabicPeriod"/>
            </a:pPr>
            <a:r>
              <a:rPr lang="en-US" altLang="en-US" b="1" i="1" dirty="0" smtClean="0">
                <a:effectLst/>
                <a:latin typeface="Times New Roman" pitchFamily="18" charset="0"/>
                <a:cs typeface="Times New Roman" pitchFamily="18" charset="0"/>
              </a:rPr>
              <a:t>Location:  The part or organ</a:t>
            </a:r>
          </a:p>
          <a:p>
            <a:pPr marL="990600" lvl="1" indent="-533400" algn="just" eaLnBrk="1" hangingPunct="1">
              <a:lnSpc>
                <a:spcPct val="90000"/>
              </a:lnSpc>
              <a:buFont typeface="Wingdings" pitchFamily="2" charset="2"/>
              <a:buAutoNum type="arabicPeriod"/>
            </a:pPr>
            <a:r>
              <a:rPr lang="en-US" altLang="en-US" b="1" i="1" dirty="0" smtClean="0">
                <a:effectLst/>
                <a:latin typeface="Times New Roman" pitchFamily="18" charset="0"/>
                <a:cs typeface="Times New Roman" pitchFamily="18" charset="0"/>
              </a:rPr>
              <a:t>Sensation – the character or sensation and pathology</a:t>
            </a:r>
          </a:p>
          <a:p>
            <a:pPr marL="990600" lvl="1" indent="-533400" algn="just" eaLnBrk="1" hangingPunct="1">
              <a:lnSpc>
                <a:spcPct val="90000"/>
              </a:lnSpc>
              <a:buFont typeface="Wingdings" pitchFamily="2" charset="2"/>
              <a:buAutoNum type="arabicPeriod"/>
            </a:pPr>
            <a:r>
              <a:rPr lang="en-US" altLang="en-US" b="1" i="1" dirty="0" smtClean="0">
                <a:effectLst/>
                <a:latin typeface="Times New Roman" pitchFamily="18" charset="0"/>
                <a:cs typeface="Times New Roman" pitchFamily="18" charset="0"/>
              </a:rPr>
              <a:t>Modalities – Causative, aggravation and amelioration </a:t>
            </a:r>
          </a:p>
          <a:p>
            <a:pPr marL="990600" lvl="1" indent="-533400" algn="just" eaLnBrk="1" hangingPunct="1">
              <a:lnSpc>
                <a:spcPct val="90000"/>
              </a:lnSpc>
              <a:buFont typeface="Wingdings" pitchFamily="2" charset="2"/>
              <a:buAutoNum type="arabicPeriod"/>
            </a:pPr>
            <a:r>
              <a:rPr lang="en-US" altLang="en-US" b="1" i="1" dirty="0" smtClean="0">
                <a:effectLst/>
                <a:latin typeface="Times New Roman" pitchFamily="18" charset="0"/>
                <a:cs typeface="Times New Roman" pitchFamily="18" charset="0"/>
              </a:rPr>
              <a:t>Concomitants – without any pathological relation with the main complaint and with strict time relation. </a:t>
            </a:r>
          </a:p>
        </p:txBody>
      </p:sp>
      <p:sp>
        <p:nvSpPr>
          <p:cNvPr id="5" name="Footer Placeholder 4"/>
          <p:cNvSpPr>
            <a:spLocks noGrp="1"/>
          </p:cNvSpPr>
          <p:nvPr>
            <p:ph type="ftr" sz="quarter" idx="11"/>
          </p:nvPr>
        </p:nvSpPr>
        <p:spPr/>
        <p:txBody>
          <a:bodyPr/>
          <a:lstStyle/>
          <a:p>
            <a:r>
              <a:rPr lang="en-IN" smtClean="0"/>
              <a:t>S K H M C KULSEKHARAM, DEPT OF REPERTORY</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rganization Chart 5"/>
          <p:cNvGrpSpPr>
            <a:grpSpLocks/>
          </p:cNvGrpSpPr>
          <p:nvPr/>
        </p:nvGrpSpPr>
        <p:grpSpPr bwMode="auto">
          <a:xfrm>
            <a:off x="357158" y="214290"/>
            <a:ext cx="8286808" cy="6357982"/>
            <a:chOff x="1152" y="1298"/>
            <a:chExt cx="3888" cy="720"/>
          </a:xfrm>
        </p:grpSpPr>
        <p:cxnSp>
          <p:nvCxnSpPr>
            <p:cNvPr id="2052" name="_s2052"/>
            <p:cNvCxnSpPr>
              <a:cxnSpLocks noChangeShapeType="1"/>
              <a:stCxn id="9" idx="0"/>
              <a:endCxn id="5" idx="2"/>
            </p:cNvCxnSpPr>
            <p:nvPr/>
          </p:nvCxnSpPr>
          <p:spPr bwMode="auto">
            <a:xfrm rot="5400000" flipH="1">
              <a:off x="3780" y="902"/>
              <a:ext cx="144" cy="1512"/>
            </a:xfrm>
            <a:prstGeom prst="bentConnector3">
              <a:avLst>
                <a:gd name="adj1" fmla="val 8333"/>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053" name="_s2053"/>
            <p:cNvCxnSpPr>
              <a:cxnSpLocks noChangeShapeType="1"/>
              <a:stCxn id="8" idx="0"/>
              <a:endCxn id="5" idx="2"/>
            </p:cNvCxnSpPr>
            <p:nvPr/>
          </p:nvCxnSpPr>
          <p:spPr bwMode="auto">
            <a:xfrm rot="5400000" flipH="1">
              <a:off x="3276" y="1406"/>
              <a:ext cx="144" cy="504"/>
            </a:xfrm>
            <a:prstGeom prst="bentConnector3">
              <a:avLst>
                <a:gd name="adj1" fmla="val 8333"/>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054" name="_s2054"/>
            <p:cNvCxnSpPr>
              <a:cxnSpLocks noChangeShapeType="1"/>
              <a:stCxn id="7" idx="0"/>
              <a:endCxn id="5" idx="2"/>
            </p:cNvCxnSpPr>
            <p:nvPr/>
          </p:nvCxnSpPr>
          <p:spPr bwMode="auto">
            <a:xfrm rot="16200000">
              <a:off x="2772" y="1406"/>
              <a:ext cx="144" cy="504"/>
            </a:xfrm>
            <a:prstGeom prst="bentConnector3">
              <a:avLst>
                <a:gd name="adj1" fmla="val 8333"/>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055" name="_s2055"/>
            <p:cNvCxnSpPr>
              <a:cxnSpLocks noChangeShapeType="1"/>
              <a:stCxn id="6" idx="0"/>
              <a:endCxn id="5" idx="2"/>
            </p:cNvCxnSpPr>
            <p:nvPr/>
          </p:nvCxnSpPr>
          <p:spPr bwMode="auto">
            <a:xfrm rot="16200000">
              <a:off x="2268" y="902"/>
              <a:ext cx="144" cy="1512"/>
            </a:xfrm>
            <a:prstGeom prst="bentConnector3">
              <a:avLst>
                <a:gd name="adj1" fmla="val 8333"/>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5" name="_s2056"/>
            <p:cNvSpPr>
              <a:spLocks noChangeArrowheads="1"/>
            </p:cNvSpPr>
            <p:nvPr/>
          </p:nvSpPr>
          <p:spPr bwMode="auto">
            <a:xfrm>
              <a:off x="2664" y="1298"/>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900" b="1" i="0" u="none" strike="noStrike" cap="none" normalizeH="0" baseline="0" smtClean="0">
                  <a:ln>
                    <a:noFill/>
                  </a:ln>
                  <a:solidFill>
                    <a:schemeClr val="tx1"/>
                  </a:solidFill>
                  <a:effectLst/>
                  <a:cs typeface="Arial" charset="0"/>
                </a:rPr>
                <a:t>Symptoms</a:t>
              </a:r>
            </a:p>
          </p:txBody>
        </p:sp>
        <p:sp>
          <p:nvSpPr>
            <p:cNvPr id="6" name="_s2057"/>
            <p:cNvSpPr>
              <a:spLocks noChangeArrowheads="1"/>
            </p:cNvSpPr>
            <p:nvPr/>
          </p:nvSpPr>
          <p:spPr bwMode="auto">
            <a:xfrm>
              <a:off x="1152" y="1730"/>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900" b="1" i="0" u="none" strike="noStrike" cap="none" normalizeH="0" baseline="0" dirty="0" smtClean="0">
                  <a:ln>
                    <a:noFill/>
                  </a:ln>
                  <a:solidFill>
                    <a:schemeClr val="tx1"/>
                  </a:solidFill>
                  <a:effectLst/>
                  <a:cs typeface="Arial" charset="0"/>
                </a:rPr>
                <a:t>Location</a:t>
              </a:r>
            </a:p>
          </p:txBody>
        </p:sp>
        <p:sp>
          <p:nvSpPr>
            <p:cNvPr id="7" name="_s2058"/>
            <p:cNvSpPr>
              <a:spLocks noChangeArrowheads="1"/>
            </p:cNvSpPr>
            <p:nvPr/>
          </p:nvSpPr>
          <p:spPr bwMode="auto">
            <a:xfrm>
              <a:off x="2160" y="1730"/>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900" b="1" i="0" u="none" strike="noStrike" cap="none" normalizeH="0" baseline="0" smtClean="0">
                  <a:ln>
                    <a:noFill/>
                  </a:ln>
                  <a:solidFill>
                    <a:schemeClr val="tx1"/>
                  </a:solidFill>
                  <a:effectLst/>
                  <a:cs typeface="Arial" charset="0"/>
                </a:rPr>
                <a:t>Sensation</a:t>
              </a:r>
            </a:p>
          </p:txBody>
        </p:sp>
        <p:sp>
          <p:nvSpPr>
            <p:cNvPr id="8" name="_s2059"/>
            <p:cNvSpPr>
              <a:spLocks noChangeArrowheads="1"/>
            </p:cNvSpPr>
            <p:nvPr/>
          </p:nvSpPr>
          <p:spPr bwMode="auto">
            <a:xfrm>
              <a:off x="3168" y="1730"/>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900" b="1" i="0" u="none" strike="noStrike" cap="none" normalizeH="0" baseline="0" smtClean="0">
                  <a:ln>
                    <a:noFill/>
                  </a:ln>
                  <a:solidFill>
                    <a:schemeClr val="tx1"/>
                  </a:solidFill>
                  <a:effectLst/>
                  <a:cs typeface="Arial" charset="0"/>
                </a:rPr>
                <a:t>Modalities</a:t>
              </a:r>
            </a:p>
          </p:txBody>
        </p:sp>
        <p:sp>
          <p:nvSpPr>
            <p:cNvPr id="9" name="_s2060"/>
            <p:cNvSpPr>
              <a:spLocks noChangeArrowheads="1"/>
            </p:cNvSpPr>
            <p:nvPr/>
          </p:nvSpPr>
          <p:spPr bwMode="auto">
            <a:xfrm>
              <a:off x="4176" y="1730"/>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100" b="1" i="0" u="none" strike="noStrike" cap="none" normalizeH="0" baseline="0" smtClean="0">
                  <a:ln>
                    <a:noFill/>
                  </a:ln>
                  <a:solidFill>
                    <a:schemeClr val="tx1"/>
                  </a:solidFill>
                  <a:effectLst/>
                  <a:cs typeface="Arial" charset="0"/>
                </a:rPr>
                <a:t>Concomitants</a:t>
              </a:r>
            </a:p>
          </p:txBody>
        </p:sp>
      </p:grpSp>
      <p:sp>
        <p:nvSpPr>
          <p:cNvPr id="4" name="Footer Placeholder 3"/>
          <p:cNvSpPr>
            <a:spLocks noGrp="1"/>
          </p:cNvSpPr>
          <p:nvPr>
            <p:ph type="ftr" sz="quarter" idx="11"/>
          </p:nvPr>
        </p:nvSpPr>
        <p:spPr/>
        <p:txBody>
          <a:bodyPr/>
          <a:lstStyle/>
          <a:p>
            <a:pPr>
              <a:defRPr/>
            </a:pPr>
            <a:r>
              <a:rPr lang="en-IN" smtClean="0"/>
              <a:t>S K H M C KULSEKHARAM, DEPT OF REPERTORY</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a:xfrm>
            <a:off x="0" y="0"/>
            <a:ext cx="9144000" cy="838200"/>
          </a:xfrm>
        </p:spPr>
        <p:txBody>
          <a:bodyPr/>
          <a:lstStyle/>
          <a:p>
            <a:pPr eaLnBrk="1" hangingPunct="1">
              <a:defRPr/>
            </a:pPr>
            <a:r>
              <a:rPr lang="en-US" b="1" i="1" dirty="0" smtClean="0">
                <a:effectLst/>
                <a:latin typeface="Times New Roman" pitchFamily="18" charset="0"/>
                <a:cs typeface="Times New Roman" pitchFamily="18" charset="0"/>
              </a:rPr>
              <a:t>Kent’s Analysis </a:t>
            </a:r>
            <a:endParaRPr lang="en-US" b="1" i="1" dirty="0" smtClean="0">
              <a:latin typeface="Times New Roman" pitchFamily="18" charset="0"/>
              <a:cs typeface="Times New Roman" pitchFamily="18" charset="0"/>
            </a:endParaRPr>
          </a:p>
        </p:txBody>
      </p:sp>
      <p:sp>
        <p:nvSpPr>
          <p:cNvPr id="71683" name="Rectangle 3"/>
          <p:cNvSpPr>
            <a:spLocks noGrp="1" noRot="1" noChangeArrowheads="1"/>
          </p:cNvSpPr>
          <p:nvPr>
            <p:ph idx="1"/>
          </p:nvPr>
        </p:nvSpPr>
        <p:spPr>
          <a:xfrm>
            <a:off x="301625" y="990600"/>
            <a:ext cx="8540750" cy="5638800"/>
          </a:xfrm>
        </p:spPr>
        <p:txBody>
          <a:bodyPr/>
          <a:lstStyle/>
          <a:p>
            <a:pPr marL="609600" indent="-609600" algn="just" eaLnBrk="1" hangingPunct="1"/>
            <a:r>
              <a:rPr lang="en-US" altLang="en-US" b="1" i="1" dirty="0" smtClean="0">
                <a:effectLst/>
                <a:latin typeface="Times New Roman" pitchFamily="18" charset="0"/>
                <a:cs typeface="Times New Roman" pitchFamily="18" charset="0"/>
              </a:rPr>
              <a:t>Kent has analyzed symptoms into</a:t>
            </a:r>
          </a:p>
          <a:p>
            <a:pPr marL="990600" lvl="1" indent="-533400" algn="just" eaLnBrk="1" hangingPunct="1">
              <a:buFont typeface="Wingdings" pitchFamily="2" charset="2"/>
              <a:buAutoNum type="arabicPeriod"/>
            </a:pPr>
            <a:r>
              <a:rPr lang="en-US" altLang="en-US" b="1" i="1" dirty="0" smtClean="0">
                <a:effectLst/>
                <a:latin typeface="Times New Roman" pitchFamily="18" charset="0"/>
                <a:cs typeface="Times New Roman" pitchFamily="18" charset="0"/>
              </a:rPr>
              <a:t>General – Mental and physical</a:t>
            </a:r>
          </a:p>
          <a:p>
            <a:pPr marL="990600" lvl="1" indent="-533400" algn="just" eaLnBrk="1" hangingPunct="1">
              <a:buFont typeface="Wingdings" pitchFamily="2" charset="2"/>
              <a:buAutoNum type="arabicPeriod"/>
            </a:pPr>
            <a:r>
              <a:rPr lang="en-US" altLang="en-US" b="1" i="1" dirty="0" smtClean="0">
                <a:effectLst/>
                <a:latin typeface="Times New Roman" pitchFamily="18" charset="0"/>
                <a:cs typeface="Times New Roman" pitchFamily="18" charset="0"/>
              </a:rPr>
              <a:t>Particular </a:t>
            </a:r>
          </a:p>
          <a:p>
            <a:pPr marL="990600" lvl="1" indent="-533400" algn="just" eaLnBrk="1" hangingPunct="1">
              <a:buFont typeface="Wingdings" pitchFamily="2" charset="2"/>
              <a:buAutoNum type="arabicPeriod"/>
            </a:pPr>
            <a:r>
              <a:rPr lang="en-US" altLang="en-US" b="1" i="1" dirty="0" smtClean="0">
                <a:effectLst/>
                <a:latin typeface="Times New Roman" pitchFamily="18" charset="0"/>
                <a:cs typeface="Times New Roman" pitchFamily="18" charset="0"/>
              </a:rPr>
              <a:t>Common</a:t>
            </a:r>
          </a:p>
          <a:p>
            <a:pPr marL="609600" indent="-609600" algn="just" eaLnBrk="1" hangingPunct="1">
              <a:buFont typeface="Wingdings" pitchFamily="2" charset="2"/>
              <a:buNone/>
            </a:pPr>
            <a:r>
              <a:rPr lang="en-US" altLang="en-US" b="1" i="1" dirty="0" smtClean="0">
                <a:effectLst/>
                <a:latin typeface="Times New Roman" pitchFamily="18" charset="0"/>
                <a:cs typeface="Times New Roman" pitchFamily="18" charset="0"/>
              </a:rPr>
              <a:t>1.	</a:t>
            </a:r>
            <a:r>
              <a:rPr lang="en-US" altLang="en-US" b="1" i="1" u="sng" dirty="0" smtClean="0">
                <a:effectLst/>
                <a:latin typeface="Times New Roman" pitchFamily="18" charset="0"/>
                <a:cs typeface="Times New Roman" pitchFamily="18" charset="0"/>
              </a:rPr>
              <a:t>General</a:t>
            </a:r>
            <a:r>
              <a:rPr lang="en-US" altLang="en-US" b="1" i="1" dirty="0" smtClean="0">
                <a:effectLst/>
                <a:latin typeface="Times New Roman" pitchFamily="18" charset="0"/>
                <a:cs typeface="Times New Roman" pitchFamily="18" charset="0"/>
              </a:rPr>
              <a:t> </a:t>
            </a:r>
            <a:r>
              <a:rPr lang="en-US" altLang="en-US" b="1" i="1" u="sng" dirty="0" smtClean="0">
                <a:effectLst/>
                <a:latin typeface="Times New Roman" pitchFamily="18" charset="0"/>
                <a:cs typeface="Times New Roman" pitchFamily="18" charset="0"/>
              </a:rPr>
              <a:t>Symptoms</a:t>
            </a:r>
            <a:r>
              <a:rPr lang="en-US" altLang="en-US" b="1" i="1" dirty="0" smtClean="0">
                <a:effectLst/>
                <a:latin typeface="Times New Roman" pitchFamily="18" charset="0"/>
                <a:cs typeface="Times New Roman" pitchFamily="18" charset="0"/>
              </a:rPr>
              <a:t>  - These are of much importance as far as Kent’s Philosophy is concerned. The general symptoms are divided into Mental general and Physical general</a:t>
            </a:r>
          </a:p>
        </p:txBody>
      </p:sp>
      <p:sp>
        <p:nvSpPr>
          <p:cNvPr id="5" name="Footer Placeholder 4"/>
          <p:cNvSpPr>
            <a:spLocks noGrp="1"/>
          </p:cNvSpPr>
          <p:nvPr>
            <p:ph type="ftr" sz="quarter" idx="11"/>
          </p:nvPr>
        </p:nvSpPr>
        <p:spPr/>
        <p:txBody>
          <a:bodyPr/>
          <a:lstStyle/>
          <a:p>
            <a:r>
              <a:rPr lang="en-IN" smtClean="0"/>
              <a:t>S K H M C KULSEKHARAM, DEPT OF REPERTORY</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TotalTime>
  <Words>621</Words>
  <Application>Microsoft Office PowerPoint</Application>
  <PresentationFormat>On-screen Show (4:3)</PresentationFormat>
  <Paragraphs>115</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Times New Roman</vt:lpstr>
      <vt:lpstr>Wide Latin</vt:lpstr>
      <vt:lpstr>Wingdings</vt:lpstr>
      <vt:lpstr>Office Theme</vt:lpstr>
      <vt:lpstr>ANALYSIS  OF THE SYMPTOMS</vt:lpstr>
      <vt:lpstr>Analysis of Symptoms </vt:lpstr>
      <vt:lpstr>PowerPoint Presentation</vt:lpstr>
      <vt:lpstr>Hahnemannian Classification   </vt:lpstr>
      <vt:lpstr>PowerPoint Presentation</vt:lpstr>
      <vt:lpstr>PowerPoint Presentation</vt:lpstr>
      <vt:lpstr>Boenninghausen’s Analysis </vt:lpstr>
      <vt:lpstr>PowerPoint Presentation</vt:lpstr>
      <vt:lpstr>Kent’s Analysis </vt:lpstr>
      <vt:lpstr>PowerPoint Presentation</vt:lpstr>
      <vt:lpstr>PowerPoint Presentation</vt:lpstr>
      <vt:lpstr>Garth Boericke’s Classification  </vt:lpstr>
      <vt:lpstr>HOW TO DO ANALYSIS ? </vt:lpstr>
      <vt:lpstr>PowerPoint Presentation</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New</dc:creator>
  <cp:lastModifiedBy>Lib Lab One</cp:lastModifiedBy>
  <cp:revision>18</cp:revision>
  <dcterms:created xsi:type="dcterms:W3CDTF">2006-08-16T00:00:00Z</dcterms:created>
  <dcterms:modified xsi:type="dcterms:W3CDTF">2019-12-30T03:06:34Z</dcterms:modified>
</cp:coreProperties>
</file>